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4"/>
  </p:notesMasterIdLst>
  <p:handoutMasterIdLst>
    <p:handoutMasterId r:id="rId55"/>
  </p:handoutMasterIdLst>
  <p:sldIdLst>
    <p:sldId id="267" r:id="rId2"/>
    <p:sldId id="273" r:id="rId3"/>
    <p:sldId id="277" r:id="rId4"/>
    <p:sldId id="278" r:id="rId5"/>
    <p:sldId id="282" r:id="rId6"/>
    <p:sldId id="281" r:id="rId7"/>
    <p:sldId id="279" r:id="rId8"/>
    <p:sldId id="313" r:id="rId9"/>
    <p:sldId id="339" r:id="rId10"/>
    <p:sldId id="283" r:id="rId11"/>
    <p:sldId id="292" r:id="rId12"/>
    <p:sldId id="293" r:id="rId13"/>
    <p:sldId id="294" r:id="rId14"/>
    <p:sldId id="295" r:id="rId15"/>
    <p:sldId id="299" r:id="rId16"/>
    <p:sldId id="340" r:id="rId17"/>
    <p:sldId id="284" r:id="rId18"/>
    <p:sldId id="296" r:id="rId19"/>
    <p:sldId id="336" r:id="rId20"/>
    <p:sldId id="297" r:id="rId21"/>
    <p:sldId id="298" r:id="rId22"/>
    <p:sldId id="300" r:id="rId23"/>
    <p:sldId id="301" r:id="rId24"/>
    <p:sldId id="315" r:id="rId25"/>
    <p:sldId id="341" r:id="rId26"/>
    <p:sldId id="285" r:id="rId27"/>
    <p:sldId id="302" r:id="rId28"/>
    <p:sldId id="304" r:id="rId29"/>
    <p:sldId id="305" r:id="rId30"/>
    <p:sldId id="306" r:id="rId31"/>
    <p:sldId id="325" r:id="rId32"/>
    <p:sldId id="342" r:id="rId33"/>
    <p:sldId id="286" r:id="rId34"/>
    <p:sldId id="321" r:id="rId35"/>
    <p:sldId id="322" r:id="rId36"/>
    <p:sldId id="323" r:id="rId37"/>
    <p:sldId id="326" r:id="rId38"/>
    <p:sldId id="344" r:id="rId39"/>
    <p:sldId id="330" r:id="rId40"/>
    <p:sldId id="331" r:id="rId41"/>
    <p:sldId id="332" r:id="rId42"/>
    <p:sldId id="333" r:id="rId43"/>
    <p:sldId id="334" r:id="rId44"/>
    <p:sldId id="343" r:id="rId45"/>
    <p:sldId id="324" r:id="rId46"/>
    <p:sldId id="317" r:id="rId47"/>
    <p:sldId id="287" r:id="rId48"/>
    <p:sldId id="327" r:id="rId49"/>
    <p:sldId id="328" r:id="rId50"/>
    <p:sldId id="329" r:id="rId51"/>
    <p:sldId id="345" r:id="rId52"/>
    <p:sldId id="338" r:id="rId53"/>
  </p:sldIdLst>
  <p:sldSz cx="24384000" cy="13716000"/>
  <p:notesSz cx="7010400" cy="92964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2592" userDrawn="1">
          <p15:clr>
            <a:srgbClr val="A4A3A4"/>
          </p15:clr>
        </p15:guide>
        <p15:guide id="2" pos="528" userDrawn="1">
          <p15:clr>
            <a:srgbClr val="A4A3A4"/>
          </p15:clr>
        </p15:guide>
        <p15:guide id="3" pos="3432" userDrawn="1">
          <p15:clr>
            <a:srgbClr val="A4A3A4"/>
          </p15:clr>
        </p15:guide>
        <p15:guide id="4" orient="horz" pos="1752" userDrawn="1">
          <p15:clr>
            <a:srgbClr val="A4A3A4"/>
          </p15:clr>
        </p15:guide>
        <p15:guide id="5" orient="horz" pos="960" userDrawn="1">
          <p15:clr>
            <a:srgbClr val="A4A3A4"/>
          </p15:clr>
        </p15:guide>
        <p15:guide id="6" orient="horz" pos="6000" userDrawn="1">
          <p15:clr>
            <a:srgbClr val="A4A3A4"/>
          </p15:clr>
        </p15:guide>
        <p15:guide id="7" pos="8904" userDrawn="1">
          <p15:clr>
            <a:srgbClr val="A4A3A4"/>
          </p15:clr>
        </p15:guide>
        <p15:guide id="8" pos="6408" userDrawn="1">
          <p15:clr>
            <a:srgbClr val="A4A3A4"/>
          </p15:clr>
        </p15:guide>
        <p15:guide id="9" orient="horz" pos="5184" userDrawn="1">
          <p15:clr>
            <a:srgbClr val="A4A3A4"/>
          </p15:clr>
        </p15:guide>
        <p15:guide id="10" orient="horz" pos="67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2F2F2"/>
    <a:srgbClr val="000000"/>
    <a:srgbClr val="FC600A"/>
    <a:srgbClr val="D81A79"/>
    <a:srgbClr val="002452"/>
    <a:srgbClr val="1B23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4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375" autoAdjust="0"/>
    <p:restoredTop sz="94660"/>
  </p:normalViewPr>
  <p:slideViewPr>
    <p:cSldViewPr snapToGrid="0" snapToObjects="1">
      <p:cViewPr varScale="1">
        <p:scale>
          <a:sx n="39" d="100"/>
          <a:sy n="39" d="100"/>
        </p:scale>
        <p:origin x="66" y="642"/>
      </p:cViewPr>
      <p:guideLst>
        <p:guide orient="horz" pos="2592"/>
        <p:guide pos="528"/>
        <p:guide pos="3432"/>
        <p:guide orient="horz" pos="1752"/>
        <p:guide orient="horz" pos="960"/>
        <p:guide orient="horz" pos="6000"/>
        <p:guide pos="8904"/>
        <p:guide pos="6408"/>
        <p:guide orient="horz" pos="5184"/>
        <p:guide orient="horz" pos="6768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 showGuides="1">
      <p:cViewPr varScale="1">
        <p:scale>
          <a:sx n="88" d="100"/>
          <a:sy n="88" d="100"/>
        </p:scale>
        <p:origin x="3822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76D9713-404F-44A3-BCF3-740D336D6012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E92834C-EA6C-4625-9207-024C9A8CD7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7362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</p:spPr>
        <p:txBody>
          <a:bodyPr lIns="93177" tIns="46589" rIns="93177" bIns="46589"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34720" y="4415790"/>
            <a:ext cx="5140960" cy="4183380"/>
          </a:xfrm>
          <a:prstGeom prst="rect">
            <a:avLst/>
          </a:prstGeom>
        </p:spPr>
        <p:txBody>
          <a:bodyPr lIns="93177" tIns="46589" rIns="93177" bIns="4658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4467012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rPr dirty="0"/>
              <a:t>Title Text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300"/>
            </a:lvl1pPr>
            <a:lvl2pPr marL="0" indent="171446" algn="ctr">
              <a:spcBef>
                <a:spcPts val="0"/>
              </a:spcBef>
              <a:buSzTx/>
              <a:buNone/>
              <a:defRPr sz="3300"/>
            </a:lvl2pPr>
            <a:lvl3pPr marL="0" indent="342892" algn="ctr">
              <a:spcBef>
                <a:spcPts val="0"/>
              </a:spcBef>
              <a:buSzTx/>
              <a:buNone/>
              <a:defRPr sz="3300"/>
            </a:lvl3pPr>
            <a:lvl4pPr marL="0" indent="514337" algn="ctr">
              <a:spcBef>
                <a:spcPts val="0"/>
              </a:spcBef>
              <a:buSzTx/>
              <a:buNone/>
              <a:defRPr sz="3300"/>
            </a:lvl4pPr>
            <a:lvl5pPr marL="0" indent="685783" algn="ctr">
              <a:spcBef>
                <a:spcPts val="0"/>
              </a:spcBef>
              <a:buSzTx/>
              <a:buNone/>
              <a:defRPr sz="33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pic" sz="half" idx="13"/>
          </p:nvPr>
        </p:nvSpPr>
        <p:spPr>
          <a:xfrm>
            <a:off x="13165982" y="1104900"/>
            <a:ext cx="9525001" cy="11506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xfrm>
            <a:off x="1651002" y="1104900"/>
            <a:ext cx="10223500" cy="5613400"/>
          </a:xfrm>
          <a:prstGeom prst="rect">
            <a:avLst/>
          </a:prstGeom>
        </p:spPr>
        <p:txBody>
          <a:bodyPr anchor="b"/>
          <a:lstStyle>
            <a:lvl1pPr>
              <a:defRPr sz="6300"/>
            </a:lvl1pPr>
          </a:lstStyle>
          <a:p>
            <a:r>
              <a:t>Title Text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1651002" y="6845300"/>
            <a:ext cx="10223500" cy="5765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300"/>
            </a:lvl1pPr>
            <a:lvl2pPr marL="0" indent="171446" algn="ctr">
              <a:spcBef>
                <a:spcPts val="0"/>
              </a:spcBef>
              <a:buSzTx/>
              <a:buNone/>
              <a:defRPr sz="3300"/>
            </a:lvl2pPr>
            <a:lvl3pPr marL="0" indent="342892" algn="ctr">
              <a:spcBef>
                <a:spcPts val="0"/>
              </a:spcBef>
              <a:buSzTx/>
              <a:buNone/>
              <a:defRPr sz="3300"/>
            </a:lvl3pPr>
            <a:lvl4pPr marL="0" indent="514337" algn="ctr">
              <a:spcBef>
                <a:spcPts val="0"/>
              </a:spcBef>
              <a:buSzTx/>
              <a:buNone/>
              <a:defRPr sz="3300"/>
            </a:lvl4pPr>
            <a:lvl5pPr marL="0" indent="685783" algn="ctr">
              <a:spcBef>
                <a:spcPts val="0"/>
              </a:spcBef>
              <a:buSzTx/>
              <a:buNone/>
              <a:defRPr sz="33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pic" sz="half" idx="13"/>
          </p:nvPr>
        </p:nvSpPr>
        <p:spPr>
          <a:xfrm>
            <a:off x="13169900" y="3238500"/>
            <a:ext cx="9525000" cy="9207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sz="half" idx="1"/>
          </p:nvPr>
        </p:nvSpPr>
        <p:spPr>
          <a:xfrm>
            <a:off x="1689100" y="3238500"/>
            <a:ext cx="10007600" cy="9207500"/>
          </a:xfrm>
          <a:prstGeom prst="rect">
            <a:avLst/>
          </a:prstGeom>
        </p:spPr>
        <p:txBody>
          <a:bodyPr/>
          <a:lstStyle>
            <a:lvl1pPr marL="419090" indent="-419090">
              <a:spcBef>
                <a:spcPts val="3375"/>
              </a:spcBef>
              <a:defRPr sz="3375"/>
            </a:lvl1pPr>
            <a:lvl2pPr marL="838179" indent="-419090">
              <a:spcBef>
                <a:spcPts val="3375"/>
              </a:spcBef>
              <a:defRPr sz="3375"/>
            </a:lvl2pPr>
            <a:lvl3pPr marL="1257269" indent="-419090">
              <a:spcBef>
                <a:spcPts val="3375"/>
              </a:spcBef>
              <a:defRPr sz="3375"/>
            </a:lvl3pPr>
            <a:lvl4pPr marL="1676358" indent="-419090">
              <a:spcBef>
                <a:spcPts val="3375"/>
              </a:spcBef>
              <a:defRPr sz="3375"/>
            </a:lvl4pPr>
            <a:lvl5pPr marL="2095448" indent="-419090">
              <a:spcBef>
                <a:spcPts val="3375"/>
              </a:spcBef>
              <a:defRPr sz="3375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473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pic" sz="quarter" idx="13"/>
          </p:nvPr>
        </p:nvSpPr>
        <p:spPr>
          <a:xfrm>
            <a:off x="15760702" y="7048500"/>
            <a:ext cx="740410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sz="quarter" idx="14"/>
          </p:nvPr>
        </p:nvSpPr>
        <p:spPr>
          <a:xfrm>
            <a:off x="15760702" y="1130300"/>
            <a:ext cx="740410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pic" idx="15"/>
          </p:nvPr>
        </p:nvSpPr>
        <p:spPr>
          <a:xfrm>
            <a:off x="1206500" y="1130300"/>
            <a:ext cx="1417320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body" sz="quarter" idx="13"/>
          </p:nvPr>
        </p:nvSpPr>
        <p:spPr>
          <a:xfrm>
            <a:off x="2387602" y="8953500"/>
            <a:ext cx="19621500" cy="541174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850"/>
            </a:lvl1pPr>
          </a:lstStyle>
          <a:p>
            <a:r>
              <a:t>–Johnny Appleseed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sz="quarter" idx="14"/>
          </p:nvPr>
        </p:nvSpPr>
        <p:spPr>
          <a:xfrm>
            <a:off x="2387602" y="6138323"/>
            <a:ext cx="19621500" cy="70275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</a:lvl1pPr>
          </a:lstStyle>
          <a:p>
            <a:r>
              <a:t>“Type a quote here.” </a:t>
            </a:r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1689100" y="9525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1689100" y="3238500"/>
            <a:ext cx="21005800" cy="9207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11990084" y="13081002"/>
            <a:ext cx="391133" cy="37959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2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</p:sldLayoutIdLst>
  <p:txStyles>
    <p:titleStyle>
      <a:lvl1pPr marL="0" marR="0" indent="0" algn="ctr" defTabSz="61910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171446" algn="ctr" defTabSz="61910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342892" algn="ctr" defTabSz="61910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514337" algn="ctr" defTabSz="61910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685783" algn="ctr" defTabSz="61910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857228" algn="ctr" defTabSz="61910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028675" algn="ctr" defTabSz="61910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200120" algn="ctr" defTabSz="61910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371566" algn="ctr" defTabSz="61910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76238" marR="0" indent="-476238" algn="l" defTabSz="619109" rtl="0" latinLnBrk="0">
        <a:lnSpc>
          <a:spcPct val="100000"/>
        </a:lnSpc>
        <a:spcBef>
          <a:spcPts val="4425"/>
        </a:spcBef>
        <a:spcAft>
          <a:spcPts val="0"/>
        </a:spcAft>
        <a:buClrTx/>
        <a:buSzPct val="75000"/>
        <a:buFontTx/>
        <a:buChar char="•"/>
        <a:tabLst/>
        <a:defRPr sz="39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952476" marR="0" indent="-476238" algn="l" defTabSz="619109" rtl="0" latinLnBrk="0">
        <a:lnSpc>
          <a:spcPct val="100000"/>
        </a:lnSpc>
        <a:spcBef>
          <a:spcPts val="4425"/>
        </a:spcBef>
        <a:spcAft>
          <a:spcPts val="0"/>
        </a:spcAft>
        <a:buClrTx/>
        <a:buSzPct val="75000"/>
        <a:buFontTx/>
        <a:buChar char="•"/>
        <a:tabLst/>
        <a:defRPr sz="39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1428714" marR="0" indent="-476238" algn="l" defTabSz="619109" rtl="0" latinLnBrk="0">
        <a:lnSpc>
          <a:spcPct val="100000"/>
        </a:lnSpc>
        <a:spcBef>
          <a:spcPts val="4425"/>
        </a:spcBef>
        <a:spcAft>
          <a:spcPts val="0"/>
        </a:spcAft>
        <a:buClrTx/>
        <a:buSzPct val="75000"/>
        <a:buFontTx/>
        <a:buChar char="•"/>
        <a:tabLst/>
        <a:defRPr sz="39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1904953" marR="0" indent="-476238" algn="l" defTabSz="619109" rtl="0" latinLnBrk="0">
        <a:lnSpc>
          <a:spcPct val="100000"/>
        </a:lnSpc>
        <a:spcBef>
          <a:spcPts val="4425"/>
        </a:spcBef>
        <a:spcAft>
          <a:spcPts val="0"/>
        </a:spcAft>
        <a:buClrTx/>
        <a:buSzPct val="75000"/>
        <a:buFontTx/>
        <a:buChar char="•"/>
        <a:tabLst/>
        <a:defRPr sz="39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2381191" marR="0" indent="-476238" algn="l" defTabSz="619109" rtl="0" latinLnBrk="0">
        <a:lnSpc>
          <a:spcPct val="100000"/>
        </a:lnSpc>
        <a:spcBef>
          <a:spcPts val="4425"/>
        </a:spcBef>
        <a:spcAft>
          <a:spcPts val="0"/>
        </a:spcAft>
        <a:buClrTx/>
        <a:buSzPct val="75000"/>
        <a:buFontTx/>
        <a:buChar char="•"/>
        <a:tabLst/>
        <a:defRPr sz="39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2857429" marR="0" indent="-476238" algn="l" defTabSz="619109" rtl="0" latinLnBrk="0">
        <a:lnSpc>
          <a:spcPct val="100000"/>
        </a:lnSpc>
        <a:spcBef>
          <a:spcPts val="4425"/>
        </a:spcBef>
        <a:spcAft>
          <a:spcPts val="0"/>
        </a:spcAft>
        <a:buClrTx/>
        <a:buSzPct val="75000"/>
        <a:buFontTx/>
        <a:buChar char="•"/>
        <a:tabLst/>
        <a:defRPr sz="39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3333667" marR="0" indent="-476238" algn="l" defTabSz="619109" rtl="0" latinLnBrk="0">
        <a:lnSpc>
          <a:spcPct val="100000"/>
        </a:lnSpc>
        <a:spcBef>
          <a:spcPts val="4425"/>
        </a:spcBef>
        <a:spcAft>
          <a:spcPts val="0"/>
        </a:spcAft>
        <a:buClrTx/>
        <a:buSzPct val="75000"/>
        <a:buFontTx/>
        <a:buChar char="•"/>
        <a:tabLst/>
        <a:defRPr sz="39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3809905" marR="0" indent="-476238" algn="l" defTabSz="619109" rtl="0" latinLnBrk="0">
        <a:lnSpc>
          <a:spcPct val="100000"/>
        </a:lnSpc>
        <a:spcBef>
          <a:spcPts val="4425"/>
        </a:spcBef>
        <a:spcAft>
          <a:spcPts val="0"/>
        </a:spcAft>
        <a:buClrTx/>
        <a:buSzPct val="75000"/>
        <a:buFontTx/>
        <a:buChar char="•"/>
        <a:tabLst/>
        <a:defRPr sz="39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4286143" marR="0" indent="-476238" algn="l" defTabSz="619109" rtl="0" latinLnBrk="0">
        <a:lnSpc>
          <a:spcPct val="100000"/>
        </a:lnSpc>
        <a:spcBef>
          <a:spcPts val="4425"/>
        </a:spcBef>
        <a:spcAft>
          <a:spcPts val="0"/>
        </a:spcAft>
        <a:buClrTx/>
        <a:buSzPct val="75000"/>
        <a:buFontTx/>
        <a:buChar char="•"/>
        <a:tabLst/>
        <a:defRPr sz="39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61910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171446" algn="ctr" defTabSz="61910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342892" algn="ctr" defTabSz="61910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514337" algn="ctr" defTabSz="61910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685783" algn="ctr" defTabSz="61910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857228" algn="ctr" defTabSz="61910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028675" algn="ctr" defTabSz="61910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200120" algn="ctr" defTabSz="61910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371566" algn="ctr" defTabSz="61910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ntrepreneur.com/article/279873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randwatch.com/blog/amazing-social-media-statistics-and-facts/" TargetMode="External"/><Relationship Id="rId2" Type="http://schemas.openxmlformats.org/officeDocument/2006/relationships/hyperlink" Target="https://hostingfacts.com/internet-facts-stats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biznology.com/2016/09/50-facts-online-consumer-behavior-not-ignore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129">
            <a:extLst>
              <a:ext uri="{FF2B5EF4-FFF2-40B4-BE49-F238E27FC236}">
                <a16:creationId xmlns:a16="http://schemas.microsoft.com/office/drawing/2014/main" id="{DF241F57-9B07-4531-8B37-97C64C54F67D}"/>
              </a:ext>
            </a:extLst>
          </p:cNvPr>
          <p:cNvSpPr/>
          <p:nvPr/>
        </p:nvSpPr>
        <p:spPr>
          <a:xfrm>
            <a:off x="828936" y="3883628"/>
            <a:ext cx="14029986" cy="16487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>
              <a:lnSpc>
                <a:spcPts val="13100"/>
              </a:lnSpc>
              <a:defRPr sz="7000">
                <a:solidFill>
                  <a:srgbClr val="24305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/>
            <a:r>
              <a:rPr lang="en-US" sz="10350" b="1" dirty="0">
                <a:latin typeface="Century Gothic" panose="020B0502020202020204" pitchFamily="34" charset="0"/>
              </a:rPr>
              <a:t>Digital PR Playbook</a:t>
            </a:r>
            <a:endParaRPr sz="10350" b="1" dirty="0">
              <a:latin typeface="Century Gothic" panose="020B0502020202020204" pitchFamily="34" charset="0"/>
            </a:endParaRPr>
          </a:p>
        </p:txBody>
      </p:sp>
      <p:sp>
        <p:nvSpPr>
          <p:cNvPr id="10" name="Shape 130">
            <a:extLst>
              <a:ext uri="{FF2B5EF4-FFF2-40B4-BE49-F238E27FC236}">
                <a16:creationId xmlns:a16="http://schemas.microsoft.com/office/drawing/2014/main" id="{A35AB277-50D7-42F6-979F-F71D5450C79D}"/>
              </a:ext>
            </a:extLst>
          </p:cNvPr>
          <p:cNvSpPr/>
          <p:nvPr/>
        </p:nvSpPr>
        <p:spPr>
          <a:xfrm>
            <a:off x="982898" y="6594037"/>
            <a:ext cx="15268951" cy="39241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>
              <a:lnSpc>
                <a:spcPts val="11900"/>
              </a:lnSpc>
              <a:defRPr sz="6000">
                <a:solidFill>
                  <a:srgbClr val="24305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</a:lstStyle>
          <a:p>
            <a:pPr algn="l">
              <a:lnSpc>
                <a:spcPts val="10000"/>
              </a:lnSpc>
            </a:pPr>
            <a:r>
              <a:rPr lang="en-US" sz="10000" dirty="0">
                <a:solidFill>
                  <a:srgbClr val="FC600A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The Convergence </a:t>
            </a:r>
          </a:p>
          <a:p>
            <a:pPr algn="l">
              <a:lnSpc>
                <a:spcPts val="10000"/>
              </a:lnSpc>
            </a:pPr>
            <a:r>
              <a:rPr lang="en-US" sz="10000" dirty="0">
                <a:solidFill>
                  <a:srgbClr val="FC600A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of Search, Social, </a:t>
            </a:r>
          </a:p>
          <a:p>
            <a:pPr algn="l">
              <a:lnSpc>
                <a:spcPts val="10000"/>
              </a:lnSpc>
            </a:pPr>
            <a:r>
              <a:rPr lang="en-US" sz="10000" dirty="0">
                <a:solidFill>
                  <a:srgbClr val="FC600A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and Your Website</a:t>
            </a:r>
            <a:endParaRPr sz="10000" dirty="0">
              <a:solidFill>
                <a:srgbClr val="FC600A"/>
              </a:solidFill>
              <a:latin typeface="Century Gothic" panose="020B050202020202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Shape 130">
            <a:extLst>
              <a:ext uri="{FF2B5EF4-FFF2-40B4-BE49-F238E27FC236}">
                <a16:creationId xmlns:a16="http://schemas.microsoft.com/office/drawing/2014/main" id="{0FA724F3-DFCD-494C-98A6-F940940E4DD0}"/>
              </a:ext>
            </a:extLst>
          </p:cNvPr>
          <p:cNvSpPr/>
          <p:nvPr/>
        </p:nvSpPr>
        <p:spPr>
          <a:xfrm>
            <a:off x="828936" y="11653623"/>
            <a:ext cx="6662080" cy="19236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8100" tIns="38100" rIns="38100" bIns="38100" anchor="ctr">
            <a:spAutoFit/>
          </a:bodyPr>
          <a:lstStyle>
            <a:lvl1pPr>
              <a:lnSpc>
                <a:spcPts val="11900"/>
              </a:lnSpc>
              <a:defRPr sz="6000">
                <a:solidFill>
                  <a:srgbClr val="24305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4000" dirty="0">
                <a:latin typeface="Century Gothic" panose="020B0502020202020204" pitchFamily="34" charset="0"/>
              </a:rPr>
              <a:t>Zach Hoffman</a:t>
            </a:r>
          </a:p>
          <a:p>
            <a:pPr algn="l">
              <a:lnSpc>
                <a:spcPct val="100000"/>
              </a:lnSpc>
            </a:pPr>
            <a:r>
              <a:rPr lang="en-US" sz="4000" dirty="0">
                <a:latin typeface="Century Gothic" panose="020B0502020202020204" pitchFamily="34" charset="0"/>
              </a:rPr>
              <a:t>President &amp; CEO</a:t>
            </a:r>
          </a:p>
          <a:p>
            <a:pPr algn="l">
              <a:lnSpc>
                <a:spcPct val="100000"/>
              </a:lnSpc>
            </a:pPr>
            <a:r>
              <a:rPr lang="en-US" sz="4000" dirty="0">
                <a:latin typeface="Century Gothic" panose="020B0502020202020204" pitchFamily="34" charset="0"/>
              </a:rPr>
              <a:t>Zach.Hoffman@Exults.com</a:t>
            </a:r>
          </a:p>
        </p:txBody>
      </p:sp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15C0182B-82E3-4511-ABBA-469872EAF7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5101" y="5626597"/>
            <a:ext cx="10248900" cy="8070842"/>
          </a:xfrm>
          <a:prstGeom prst="rect">
            <a:avLst/>
          </a:prstGeom>
        </p:spPr>
      </p:pic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0526D39F-9390-425A-89B0-067A51AA8A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-84685"/>
            <a:ext cx="7123809" cy="2374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55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1749" y="1745435"/>
            <a:ext cx="19464435" cy="1287004"/>
          </a:xfrm>
        </p:spPr>
        <p:txBody>
          <a:bodyPr>
            <a:normAutofit/>
          </a:bodyPr>
          <a:lstStyle/>
          <a:p>
            <a:pPr algn="l"/>
            <a:r>
              <a:rPr lang="en-US" sz="7200" b="1" cap="all" dirty="0">
                <a:solidFill>
                  <a:srgbClr val="FC600A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Presentation Overview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21384" y="4431607"/>
            <a:ext cx="15938021" cy="62324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marL="1371600" indent="-1371600" algn="l">
              <a:buClr>
                <a:srgbClr val="FC600A"/>
              </a:buClr>
              <a:buFont typeface="Webdings" panose="05030102010509060703" pitchFamily="18" charset="2"/>
              <a:buChar char=""/>
            </a:pPr>
            <a:r>
              <a:rPr lang="en-US" sz="8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What is Digital PR?</a:t>
            </a:r>
          </a:p>
          <a:p>
            <a:pPr marL="1371600" indent="-1371600" algn="l">
              <a:buClr>
                <a:srgbClr val="FC600A"/>
              </a:buClr>
              <a:buFont typeface="Webdings" panose="05030102010509060703" pitchFamily="18" charset="2"/>
              <a:buChar char=""/>
            </a:pPr>
            <a:r>
              <a:rPr lang="en-US" sz="8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Who needs Digital PR?</a:t>
            </a:r>
          </a:p>
          <a:p>
            <a:pPr marL="1371600" indent="-1371600" algn="l">
              <a:buClr>
                <a:srgbClr val="FC600A"/>
              </a:buClr>
              <a:buFont typeface="Webdings" panose="05030102010509060703" pitchFamily="18" charset="2"/>
              <a:buChar char=""/>
            </a:pPr>
            <a:r>
              <a:rPr lang="en-US" sz="8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Why do you need Digital PR?</a:t>
            </a:r>
          </a:p>
          <a:p>
            <a:pPr marL="1371600" indent="-1371600" algn="l">
              <a:buClr>
                <a:srgbClr val="FC600A"/>
              </a:buClr>
              <a:buFont typeface="Webdings" panose="05030102010509060703" pitchFamily="18" charset="2"/>
              <a:buChar char=""/>
            </a:pPr>
            <a:r>
              <a:rPr lang="en-US" sz="8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Digital PR Strategies</a:t>
            </a:r>
          </a:p>
          <a:p>
            <a:pPr marL="1371600" indent="-1371600" algn="l">
              <a:buClr>
                <a:srgbClr val="FC600A"/>
              </a:buClr>
              <a:buFont typeface="Webdings" panose="05030102010509060703" pitchFamily="18" charset="2"/>
              <a:buChar char=""/>
            </a:pPr>
            <a:r>
              <a:rPr lang="en-US" sz="8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Reporting Success</a:t>
            </a:r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1913471E-4076-4276-844A-EC2EA865D3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-84685"/>
            <a:ext cx="7123809" cy="2374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3902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5023" y="1760792"/>
            <a:ext cx="19464435" cy="1287004"/>
          </a:xfrm>
        </p:spPr>
        <p:txBody>
          <a:bodyPr>
            <a:normAutofit/>
          </a:bodyPr>
          <a:lstStyle/>
          <a:p>
            <a:pPr algn="l"/>
            <a:r>
              <a:rPr lang="en-US" sz="7200" b="1" cap="all" dirty="0">
                <a:solidFill>
                  <a:srgbClr val="FC600A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What is Digital PR?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0395" y="3906643"/>
            <a:ext cx="23243157" cy="22929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algn="l">
              <a:buClr>
                <a:srgbClr val="FC600A"/>
              </a:buClr>
            </a:pPr>
            <a:r>
              <a:rPr lang="en-US" sz="72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Controlling brand messaging and online presence in search results and on social media platforms.</a:t>
            </a:r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A2AE831E-A3AC-4154-A604-B8D1FB969EF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2957" y="8208141"/>
            <a:ext cx="3557279" cy="3780472"/>
          </a:xfrm>
          <a:prstGeom prst="rect">
            <a:avLst/>
          </a:prstGeom>
        </p:spPr>
      </p:pic>
      <p:pic>
        <p:nvPicPr>
          <p:cNvPr id="10" name="Picture 9" descr="A picture containing light&#10;&#10;Description automatically generated">
            <a:extLst>
              <a:ext uri="{FF2B5EF4-FFF2-40B4-BE49-F238E27FC236}">
                <a16:creationId xmlns:a16="http://schemas.microsoft.com/office/drawing/2014/main" id="{6B0B838C-8A8C-4169-9B2F-B043FABDB7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0299" y="8208141"/>
            <a:ext cx="2841679" cy="3730427"/>
          </a:xfrm>
          <a:prstGeom prst="rect">
            <a:avLst/>
          </a:prstGeom>
        </p:spPr>
      </p:pic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C1EE5456-DC67-4485-ADAA-4E3AB291559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0731" y="8229600"/>
            <a:ext cx="4068951" cy="4006735"/>
          </a:xfrm>
          <a:prstGeom prst="rect">
            <a:avLst/>
          </a:prstGeom>
        </p:spPr>
      </p:pic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95DD6D04-896C-4F84-B5B3-6FFDDCECB3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-84685"/>
            <a:ext cx="7123809" cy="2374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3152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900" y="1883839"/>
            <a:ext cx="19464435" cy="1146423"/>
          </a:xfrm>
        </p:spPr>
        <p:txBody>
          <a:bodyPr>
            <a:noAutofit/>
          </a:bodyPr>
          <a:lstStyle/>
          <a:p>
            <a:pPr algn="l"/>
            <a:r>
              <a:rPr lang="en-US" sz="7200" b="1" cap="all" dirty="0">
                <a:solidFill>
                  <a:srgbClr val="FC600A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Who Needs Digital PR?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02DC14A-27FE-4579-8B31-9E9EDE7047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" y="4161469"/>
            <a:ext cx="9327496" cy="4055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35C27A36-3E25-4BA6-9836-6628576199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80206" y="4191000"/>
            <a:ext cx="9327493" cy="4055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F7ACA52-8D45-41F0-A5D7-EE222A757B68}"/>
              </a:ext>
            </a:extLst>
          </p:cNvPr>
          <p:cNvSpPr txBox="1"/>
          <p:nvPr/>
        </p:nvSpPr>
        <p:spPr>
          <a:xfrm>
            <a:off x="762000" y="8961048"/>
            <a:ext cx="9408895" cy="31803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>
              <a:buClr>
                <a:srgbClr val="FC600A"/>
              </a:buClr>
            </a:pPr>
            <a:r>
              <a:rPr lang="en-US" sz="4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Individuals’ reputations need to be controlled in digital results. If you are an executive, celebrity, or just a normal person with little true representation, you need Digital PR</a:t>
            </a:r>
            <a:r>
              <a:rPr lang="en-US" sz="3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904C120-17B1-441F-A00C-E0EB08B559DD}"/>
              </a:ext>
            </a:extLst>
          </p:cNvPr>
          <p:cNvSpPr txBox="1"/>
          <p:nvPr/>
        </p:nvSpPr>
        <p:spPr>
          <a:xfrm>
            <a:off x="14065906" y="8972009"/>
            <a:ext cx="10107832" cy="31803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>
              <a:buClr>
                <a:srgbClr val="FC600A"/>
              </a:buClr>
            </a:pPr>
            <a:r>
              <a:rPr lang="en-US" sz="4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Companies may be unknowingly letting the digital wave control their reputation and brand online. Digital Public Relations can assist your company in controlling your digital assets.</a:t>
            </a:r>
          </a:p>
        </p:txBody>
      </p:sp>
      <p:sp>
        <p:nvSpPr>
          <p:cNvPr id="13" name="Shape 139">
            <a:extLst>
              <a:ext uri="{FF2B5EF4-FFF2-40B4-BE49-F238E27FC236}">
                <a16:creationId xmlns:a16="http://schemas.microsoft.com/office/drawing/2014/main" id="{13972AAF-1648-45CA-885B-751E8EA34C52}"/>
              </a:ext>
            </a:extLst>
          </p:cNvPr>
          <p:cNvSpPr/>
          <p:nvPr/>
        </p:nvSpPr>
        <p:spPr>
          <a:xfrm>
            <a:off x="7766401" y="3990403"/>
            <a:ext cx="3071613" cy="6309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 algn="r">
              <a:defRPr sz="3000">
                <a:solidFill>
                  <a:srgbClr val="FF760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/>
            <a:r>
              <a:rPr lang="en-US" sz="3600" b="1" dirty="0">
                <a:latin typeface="Century Gothic" panose="020B0502020202020204" pitchFamily="34" charset="0"/>
              </a:rPr>
              <a:t>Individuals</a:t>
            </a:r>
            <a:endParaRPr sz="3600" b="1" dirty="0">
              <a:latin typeface="Century Gothic" panose="020B0502020202020204" pitchFamily="34" charset="0"/>
            </a:endParaRPr>
          </a:p>
        </p:txBody>
      </p:sp>
      <p:sp>
        <p:nvSpPr>
          <p:cNvPr id="14" name="Shape 139">
            <a:extLst>
              <a:ext uri="{FF2B5EF4-FFF2-40B4-BE49-F238E27FC236}">
                <a16:creationId xmlns:a16="http://schemas.microsoft.com/office/drawing/2014/main" id="{DDD0C3BB-FFF0-47E7-9C1A-1D1A01E1F586}"/>
              </a:ext>
            </a:extLst>
          </p:cNvPr>
          <p:cNvSpPr/>
          <p:nvPr/>
        </p:nvSpPr>
        <p:spPr>
          <a:xfrm>
            <a:off x="20913978" y="3917251"/>
            <a:ext cx="3071613" cy="6309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 algn="r">
              <a:defRPr sz="3000">
                <a:solidFill>
                  <a:srgbClr val="FF760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/>
            <a:r>
              <a:rPr lang="en-US" sz="3600" b="1" dirty="0">
                <a:latin typeface="Century Gothic" panose="020B0502020202020204" pitchFamily="34" charset="0"/>
              </a:rPr>
              <a:t>Companies</a:t>
            </a:r>
            <a:endParaRPr sz="3600" b="1" dirty="0">
              <a:latin typeface="Century Gothic" panose="020B0502020202020204" pitchFamily="34" charset="0"/>
            </a:endParaRPr>
          </a:p>
        </p:txBody>
      </p:sp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9DEC953D-77A9-4F30-8552-99CF679C4C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-84685"/>
            <a:ext cx="7123809" cy="2374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5735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>
            <a:extLst>
              <a:ext uri="{FF2B5EF4-FFF2-40B4-BE49-F238E27FC236}">
                <a16:creationId xmlns:a16="http://schemas.microsoft.com/office/drawing/2014/main" id="{FC4BFF89-83D8-4B4A-85BA-CDB5E1B167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273" y="4166494"/>
            <a:ext cx="9327493" cy="4055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75532168-4D02-4806-B4E4-12D925385E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9186" y="4166494"/>
            <a:ext cx="9327495" cy="4055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F7ACA52-8D45-41F0-A5D7-EE222A757B68}"/>
              </a:ext>
            </a:extLst>
          </p:cNvPr>
          <p:cNvSpPr txBox="1"/>
          <p:nvPr/>
        </p:nvSpPr>
        <p:spPr>
          <a:xfrm>
            <a:off x="808556" y="8977380"/>
            <a:ext cx="9544945" cy="25648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>
              <a:buClr>
                <a:srgbClr val="FC600A"/>
              </a:buClr>
            </a:pPr>
            <a:r>
              <a:rPr lang="en-US" sz="4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Traditional public relations firms can leverage a partner well versed in digital strategies to solidify the online presence of clients.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904C120-17B1-441F-A00C-E0EB08B559DD}"/>
              </a:ext>
            </a:extLst>
          </p:cNvPr>
          <p:cNvSpPr txBox="1"/>
          <p:nvPr/>
        </p:nvSpPr>
        <p:spPr>
          <a:xfrm>
            <a:off x="14049550" y="8982237"/>
            <a:ext cx="10205764" cy="25648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>
              <a:buClr>
                <a:srgbClr val="FC600A"/>
              </a:buClr>
            </a:pPr>
            <a:r>
              <a:rPr lang="en-US" sz="4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Consumers rely on search engines as their first source of information. New brands need Digital PR to establish their footprint in the SERPs. </a:t>
            </a:r>
          </a:p>
        </p:txBody>
      </p:sp>
      <p:sp>
        <p:nvSpPr>
          <p:cNvPr id="14" name="Shape 139">
            <a:extLst>
              <a:ext uri="{FF2B5EF4-FFF2-40B4-BE49-F238E27FC236}">
                <a16:creationId xmlns:a16="http://schemas.microsoft.com/office/drawing/2014/main" id="{0E70D787-C72F-4351-B732-24D079EFAB4C}"/>
              </a:ext>
            </a:extLst>
          </p:cNvPr>
          <p:cNvSpPr/>
          <p:nvPr/>
        </p:nvSpPr>
        <p:spPr>
          <a:xfrm>
            <a:off x="5591723" y="3994941"/>
            <a:ext cx="5107447" cy="6309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 algn="r">
              <a:defRPr sz="3000">
                <a:solidFill>
                  <a:srgbClr val="FF760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/>
            <a:r>
              <a:rPr lang="en-US" sz="3600" b="1" dirty="0">
                <a:latin typeface="Century Gothic" panose="020B0502020202020204" pitchFamily="34" charset="0"/>
              </a:rPr>
              <a:t>Agency</a:t>
            </a:r>
            <a:r>
              <a:rPr lang="en-US" sz="3600" dirty="0">
                <a:latin typeface="Century Gothic" panose="020B0502020202020204" pitchFamily="34" charset="0"/>
              </a:rPr>
              <a:t> </a:t>
            </a:r>
            <a:r>
              <a:rPr lang="en-US" sz="3600" b="1" dirty="0">
                <a:latin typeface="Century Gothic" panose="020B0502020202020204" pitchFamily="34" charset="0"/>
              </a:rPr>
              <a:t>Partnerships</a:t>
            </a:r>
            <a:endParaRPr sz="3600" b="1" dirty="0">
              <a:latin typeface="Century Gothic" panose="020B0502020202020204" pitchFamily="34" charset="0"/>
            </a:endParaRPr>
          </a:p>
        </p:txBody>
      </p:sp>
      <p:sp>
        <p:nvSpPr>
          <p:cNvPr id="15" name="Shape 139">
            <a:extLst>
              <a:ext uri="{FF2B5EF4-FFF2-40B4-BE49-F238E27FC236}">
                <a16:creationId xmlns:a16="http://schemas.microsoft.com/office/drawing/2014/main" id="{EB160A06-BCDB-46F1-A516-9F05911B32AC}"/>
              </a:ext>
            </a:extLst>
          </p:cNvPr>
          <p:cNvSpPr/>
          <p:nvPr/>
        </p:nvSpPr>
        <p:spPr>
          <a:xfrm>
            <a:off x="19793182" y="3962741"/>
            <a:ext cx="4333962" cy="6309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 algn="r">
              <a:defRPr sz="3000">
                <a:solidFill>
                  <a:srgbClr val="FF760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/>
            <a:r>
              <a:rPr lang="en-US" sz="3600" b="1" dirty="0">
                <a:latin typeface="Century Gothic" panose="020B0502020202020204" pitchFamily="34" charset="0"/>
              </a:rPr>
              <a:t>Emerging</a:t>
            </a:r>
            <a:r>
              <a:rPr lang="en-US" sz="3600" dirty="0">
                <a:latin typeface="Century Gothic" panose="020B0502020202020204" pitchFamily="34" charset="0"/>
              </a:rPr>
              <a:t> </a:t>
            </a:r>
            <a:r>
              <a:rPr lang="en-US" sz="3600" b="1" dirty="0">
                <a:latin typeface="Century Gothic" panose="020B0502020202020204" pitchFamily="34" charset="0"/>
              </a:rPr>
              <a:t>Brands</a:t>
            </a:r>
            <a:endParaRPr sz="3600" b="1" dirty="0">
              <a:latin typeface="Century Gothic" panose="020B0502020202020204" pitchFamily="34" charset="0"/>
            </a:endParaRPr>
          </a:p>
        </p:txBody>
      </p:sp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A8112EB5-B40E-4F7E-87E7-1BBF051138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-84685"/>
            <a:ext cx="7123809" cy="2374603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9CF18278-B61B-4241-8499-570D073535DC}"/>
              </a:ext>
            </a:extLst>
          </p:cNvPr>
          <p:cNvSpPr txBox="1">
            <a:spLocks/>
          </p:cNvSpPr>
          <p:nvPr/>
        </p:nvSpPr>
        <p:spPr>
          <a:xfrm>
            <a:off x="794900" y="1883839"/>
            <a:ext cx="19464435" cy="1146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b">
            <a:noAutofit/>
          </a:bodyPr>
          <a:lstStyle>
            <a:lvl1pPr marL="0" marR="0" indent="0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0" marR="0" indent="171446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342892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514337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685783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857228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1028675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1200120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1371566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algn="l" hangingPunct="1"/>
            <a:r>
              <a:rPr lang="en-US" sz="7200" b="1" cap="all">
                <a:solidFill>
                  <a:srgbClr val="FC600A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Who Needs Digital PR?</a:t>
            </a:r>
            <a:endParaRPr lang="en-US" sz="7200" b="1" cap="all" dirty="0">
              <a:solidFill>
                <a:srgbClr val="FC600A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373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264" y="1822691"/>
            <a:ext cx="19464435" cy="1201925"/>
          </a:xfrm>
        </p:spPr>
        <p:txBody>
          <a:bodyPr>
            <a:normAutofit/>
          </a:bodyPr>
          <a:lstStyle/>
          <a:p>
            <a:pPr algn="l"/>
            <a:r>
              <a:rPr lang="en-US" sz="7200" b="1" cap="all" dirty="0">
                <a:solidFill>
                  <a:srgbClr val="FC600A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Everyone Needs Digital PR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388652" y="5058953"/>
            <a:ext cx="4821383" cy="238526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algn="l">
              <a:buClr>
                <a:srgbClr val="FC600A"/>
              </a:buClr>
            </a:pP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{digital media consumption is on the rise}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3AA8C0-4CE7-4984-B4C3-F12F0378C4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8652" y="7664334"/>
            <a:ext cx="8155386" cy="476114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E70B6C0-A779-4030-8138-531180234CC0}"/>
              </a:ext>
            </a:extLst>
          </p:cNvPr>
          <p:cNvSpPr txBox="1"/>
          <p:nvPr/>
        </p:nvSpPr>
        <p:spPr>
          <a:xfrm>
            <a:off x="723264" y="3902900"/>
            <a:ext cx="13434781" cy="564257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>
              <a:buClr>
                <a:srgbClr val="FC600A"/>
              </a:buClr>
            </a:pPr>
            <a:r>
              <a:rPr lang="en-US" sz="72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On average, consumers are spending a third of the time on traditional media that they’re spending on digital media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5E73A3-8E2F-46A5-B5BA-CE00C06EE534}"/>
              </a:ext>
            </a:extLst>
          </p:cNvPr>
          <p:cNvSpPr txBox="1"/>
          <p:nvPr/>
        </p:nvSpPr>
        <p:spPr>
          <a:xfrm>
            <a:off x="15389524" y="12877158"/>
            <a:ext cx="8712679" cy="410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https://www.entrepreneur.com/article/279873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Century Gothic" panose="020B0502020202020204" pitchFamily="34" charset="0"/>
              <a:sym typeface="Helvetica Light"/>
            </a:endParaRPr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8D07C301-6079-467D-BD0B-8B4150FC47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-84685"/>
            <a:ext cx="7123809" cy="2374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9669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3552" y="1738366"/>
            <a:ext cx="19464435" cy="1287004"/>
          </a:xfrm>
        </p:spPr>
        <p:txBody>
          <a:bodyPr>
            <a:normAutofit/>
          </a:bodyPr>
          <a:lstStyle/>
          <a:p>
            <a:pPr algn="l"/>
            <a:r>
              <a:rPr lang="en-US" sz="7200" b="1" cap="all" dirty="0">
                <a:solidFill>
                  <a:srgbClr val="FC600A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Why do you need Digital PR?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70B6C0-A779-4030-8138-531180234CC0}"/>
              </a:ext>
            </a:extLst>
          </p:cNvPr>
          <p:cNvSpPr txBox="1"/>
          <p:nvPr/>
        </p:nvSpPr>
        <p:spPr>
          <a:xfrm>
            <a:off x="616332" y="3964763"/>
            <a:ext cx="22909793" cy="656590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857250" marR="0" indent="-857250" algn="l" defTabSz="825500" rtl="0" fontAlgn="auto" latinLnBrk="0" hangingPunct="0">
              <a:spcBef>
                <a:spcPts val="0"/>
              </a:spcBef>
              <a:spcAft>
                <a:spcPts val="0"/>
              </a:spcAft>
              <a:buClr>
                <a:srgbClr val="FC600A"/>
              </a:buClr>
              <a:buSzTx/>
              <a:buFont typeface="Webdings" panose="05030102010509060703" pitchFamily="18" charset="2"/>
              <a:buChar char=""/>
              <a:tabLst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94% of B2B buyers research online for purchase decisions</a:t>
            </a:r>
          </a:p>
          <a:p>
            <a:pPr marL="857250" marR="0" indent="-857250" algn="l" defTabSz="825500" rtl="0" fontAlgn="auto" latinLnBrk="0" hangingPunct="0">
              <a:spcBef>
                <a:spcPts val="0"/>
              </a:spcBef>
              <a:spcAft>
                <a:spcPts val="0"/>
              </a:spcAft>
              <a:buClr>
                <a:srgbClr val="FC600A"/>
              </a:buClr>
              <a:buSzTx/>
              <a:buFont typeface="Webdings" panose="05030102010509060703" pitchFamily="18" charset="2"/>
              <a:buChar char=""/>
              <a:tabLst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88% of consumers trust online reviews as much as personal recommendations</a:t>
            </a:r>
          </a:p>
          <a:p>
            <a:pPr marL="857250" marR="0" indent="-857250" algn="l" defTabSz="825500" rtl="0" fontAlgn="auto" latinLnBrk="0" hangingPunct="0">
              <a:spcBef>
                <a:spcPts val="0"/>
              </a:spcBef>
              <a:spcAft>
                <a:spcPts val="0"/>
              </a:spcAft>
              <a:buClr>
                <a:srgbClr val="FC600A"/>
              </a:buClr>
              <a:buSzTx/>
              <a:buFont typeface="Webdings" panose="05030102010509060703" pitchFamily="18" charset="2"/>
              <a:buChar char=""/>
              <a:tabLst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91% of brands use 2 or more social media channels</a:t>
            </a:r>
          </a:p>
          <a:p>
            <a:pPr marL="857250" marR="0" indent="-857250" algn="l" defTabSz="825500" rtl="0" fontAlgn="auto" latinLnBrk="0" hangingPunct="0">
              <a:spcBef>
                <a:spcPts val="0"/>
              </a:spcBef>
              <a:spcAft>
                <a:spcPts val="0"/>
              </a:spcAft>
              <a:buClr>
                <a:srgbClr val="FC600A"/>
              </a:buClr>
              <a:buSzTx/>
              <a:buFont typeface="Webdings" panose="05030102010509060703" pitchFamily="18" charset="2"/>
              <a:buChar char=""/>
              <a:tabLst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Google processes an average of 40k search queries per second</a:t>
            </a:r>
          </a:p>
          <a:p>
            <a:pPr marL="857250" marR="0" indent="-857250" algn="l" defTabSz="825500" rtl="0" fontAlgn="auto" latinLnBrk="0" hangingPunct="0">
              <a:spcBef>
                <a:spcPts val="0"/>
              </a:spcBef>
              <a:spcAft>
                <a:spcPts val="0"/>
              </a:spcAft>
              <a:buClr>
                <a:srgbClr val="FC600A"/>
              </a:buClr>
              <a:buSzTx/>
              <a:buFont typeface="Webdings" panose="05030102010509060703" pitchFamily="18" charset="2"/>
              <a:buChar char=""/>
              <a:tabLst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15% of those searches have never been conducted before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5597901-FE94-440C-BA96-D61DEE84E8EB}"/>
              </a:ext>
            </a:extLst>
          </p:cNvPr>
          <p:cNvSpPr txBox="1"/>
          <p:nvPr/>
        </p:nvSpPr>
        <p:spPr>
          <a:xfrm>
            <a:off x="14097000" y="12386501"/>
            <a:ext cx="10186698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https://hostingfacts.com/internet-facts-stats/</a:t>
            </a:r>
            <a:endParaRPr lang="en-US" sz="20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l"/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https://www.brandwatch.com/blog/amazing-social-media-statistics-and-facts/</a:t>
            </a:r>
            <a:endParaRPr lang="en-US" sz="20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l"/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https://biznology.com/2016/09/50-facts-online-consumer-behavior-not-ignore/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Century Gothic" panose="020B0502020202020204" pitchFamily="34" charset="0"/>
              <a:sym typeface="Helvetica Light"/>
            </a:endParaRPr>
          </a:p>
        </p:txBody>
      </p:sp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2C290FD4-BE6A-4772-8465-E59026EA3E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-84685"/>
            <a:ext cx="7123809" cy="2374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5183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close up of a womans face&#10;&#10;Description automatically generated">
            <a:extLst>
              <a:ext uri="{FF2B5EF4-FFF2-40B4-BE49-F238E27FC236}">
                <a16:creationId xmlns:a16="http://schemas.microsoft.com/office/drawing/2014/main" id="{02CF97F7-0229-4C41-A89A-AA25AC41507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31980" y="6977654"/>
            <a:ext cx="8352020" cy="673834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238A192-CA6E-46FA-B62D-D5C4F93C2AAD}"/>
              </a:ext>
            </a:extLst>
          </p:cNvPr>
          <p:cNvSpPr txBox="1"/>
          <p:nvPr/>
        </p:nvSpPr>
        <p:spPr>
          <a:xfrm>
            <a:off x="1367943" y="5444568"/>
            <a:ext cx="24357676" cy="5616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marL="914400" indent="-914400" algn="l">
              <a:buClr>
                <a:srgbClr val="FC600A"/>
              </a:buClr>
              <a:buFont typeface="+mj-lt"/>
              <a:buAutoNum type="arabicPeriod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Responsive, contextually rich website</a:t>
            </a:r>
          </a:p>
          <a:p>
            <a:pPr marL="914400" indent="-914400" algn="l">
              <a:buClr>
                <a:srgbClr val="FC600A"/>
              </a:buClr>
              <a:buFont typeface="+mj-lt"/>
              <a:buAutoNum type="arabicPeriod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Comprehensive onsite optimization</a:t>
            </a:r>
          </a:p>
          <a:p>
            <a:pPr marL="914400" indent="-914400" algn="l">
              <a:buClr>
                <a:srgbClr val="FC600A"/>
              </a:buClr>
              <a:buFont typeface="+mj-lt"/>
              <a:buAutoNum type="arabicPeriod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Active Social Media profiles</a:t>
            </a:r>
          </a:p>
          <a:p>
            <a:pPr marL="914400" indent="-914400" algn="l">
              <a:buClr>
                <a:srgbClr val="FC600A"/>
              </a:buClr>
              <a:buFont typeface="+mj-lt"/>
              <a:buAutoNum type="arabicPeriod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Ongoing high DA backlink building</a:t>
            </a:r>
          </a:p>
          <a:p>
            <a:pPr marL="914400" indent="-914400" algn="l">
              <a:buClr>
                <a:srgbClr val="FC600A"/>
              </a:buClr>
              <a:buFont typeface="+mj-lt"/>
              <a:buAutoNum type="arabicPeriod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Microsites with high-value domains</a:t>
            </a:r>
          </a:p>
          <a:p>
            <a:pPr marL="914400" indent="-914400" algn="l">
              <a:buClr>
                <a:srgbClr val="FC600A"/>
              </a:buClr>
              <a:buFont typeface="+mj-lt"/>
              <a:buAutoNum type="arabicPeriod"/>
            </a:pPr>
            <a:endParaRPr lang="en-US" sz="6000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" name="Shape 129">
            <a:extLst>
              <a:ext uri="{FF2B5EF4-FFF2-40B4-BE49-F238E27FC236}">
                <a16:creationId xmlns:a16="http://schemas.microsoft.com/office/drawing/2014/main" id="{B86CC003-8A57-419B-B7E7-CF65FC4B07C8}"/>
              </a:ext>
            </a:extLst>
          </p:cNvPr>
          <p:cNvSpPr/>
          <p:nvPr/>
        </p:nvSpPr>
        <p:spPr>
          <a:xfrm>
            <a:off x="783336" y="1491441"/>
            <a:ext cx="14834764" cy="15381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>
              <a:lnSpc>
                <a:spcPts val="13100"/>
              </a:lnSpc>
              <a:defRPr sz="7000">
                <a:solidFill>
                  <a:srgbClr val="24305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/>
            <a:r>
              <a:rPr lang="en-US" sz="7200" b="1" cap="all" dirty="0">
                <a:solidFill>
                  <a:srgbClr val="FC600A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Strategies</a:t>
            </a:r>
            <a:endParaRPr sz="7200" b="1" cap="all" dirty="0">
              <a:solidFill>
                <a:srgbClr val="FC600A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69B0183E-3E91-4447-B4C1-98C319C82F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-84685"/>
            <a:ext cx="7123809" cy="2374603"/>
          </a:xfrm>
          <a:prstGeom prst="rect">
            <a:avLst/>
          </a:prstGeom>
        </p:spPr>
      </p:pic>
      <p:sp>
        <p:nvSpPr>
          <p:cNvPr id="10" name="Shape 130">
            <a:extLst>
              <a:ext uri="{FF2B5EF4-FFF2-40B4-BE49-F238E27FC236}">
                <a16:creationId xmlns:a16="http://schemas.microsoft.com/office/drawing/2014/main" id="{BEC7DE9A-2F79-45E5-9EF9-C0C47B85AED8}"/>
              </a:ext>
            </a:extLst>
          </p:cNvPr>
          <p:cNvSpPr/>
          <p:nvPr/>
        </p:nvSpPr>
        <p:spPr>
          <a:xfrm>
            <a:off x="755075" y="3311948"/>
            <a:ext cx="17815558" cy="11356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>
              <a:lnSpc>
                <a:spcPts val="11900"/>
              </a:lnSpc>
              <a:defRPr sz="6000">
                <a:solidFill>
                  <a:srgbClr val="24305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</a:lstStyle>
          <a:p>
            <a:pPr algn="l">
              <a:lnSpc>
                <a:spcPts val="8000"/>
              </a:lnSpc>
            </a:pPr>
            <a:r>
              <a:rPr lang="en-US" sz="10350" b="1" dirty="0">
                <a:latin typeface="Century Gothic" panose="020B0502020202020204" pitchFamily="34" charset="0"/>
                <a:ea typeface="Open Sans"/>
                <a:cs typeface="Open Sans"/>
                <a:sym typeface="Open Sans"/>
              </a:rPr>
              <a:t>Your Playbook for Success</a:t>
            </a:r>
            <a:endParaRPr sz="10350" b="1" dirty="0">
              <a:latin typeface="Century Gothic" panose="020B0502020202020204" pitchFamily="34" charset="0"/>
              <a:ea typeface="Open Sans"/>
              <a:cs typeface="Open Sans"/>
              <a:sym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40743510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close up of a womans face&#10;&#10;Description automatically generated">
            <a:extLst>
              <a:ext uri="{FF2B5EF4-FFF2-40B4-BE49-F238E27FC236}">
                <a16:creationId xmlns:a16="http://schemas.microsoft.com/office/drawing/2014/main" id="{02CF97F7-0229-4C41-A89A-AA25AC41507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16213" y="6977654"/>
            <a:ext cx="8867787" cy="673834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238A192-CA6E-46FA-B62D-D5C4F93C2AAD}"/>
              </a:ext>
            </a:extLst>
          </p:cNvPr>
          <p:cNvSpPr txBox="1"/>
          <p:nvPr/>
        </p:nvSpPr>
        <p:spPr>
          <a:xfrm>
            <a:off x="688575" y="7425002"/>
            <a:ext cx="24357676" cy="192360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marL="914400" indent="-914400" algn="l">
              <a:buClr>
                <a:srgbClr val="FC600A"/>
              </a:buClr>
              <a:buFont typeface="+mj-lt"/>
              <a:buAutoNum type="arabicPeriod"/>
            </a:pPr>
            <a:r>
              <a:rPr lang="en-US" sz="6000" u="sng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Responsive, contextually rich website</a:t>
            </a:r>
          </a:p>
          <a:p>
            <a:pPr marL="914400" indent="-914400" algn="l">
              <a:buClr>
                <a:srgbClr val="FC600A"/>
              </a:buClr>
              <a:buFont typeface="+mj-lt"/>
              <a:buAutoNum type="arabicPeriod"/>
            </a:pPr>
            <a:endParaRPr lang="en-US" sz="6000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6" name="Shape 130">
            <a:extLst>
              <a:ext uri="{FF2B5EF4-FFF2-40B4-BE49-F238E27FC236}">
                <a16:creationId xmlns:a16="http://schemas.microsoft.com/office/drawing/2014/main" id="{FAE9106D-6157-4E9A-815F-20688670150B}"/>
              </a:ext>
            </a:extLst>
          </p:cNvPr>
          <p:cNvSpPr/>
          <p:nvPr/>
        </p:nvSpPr>
        <p:spPr>
          <a:xfrm>
            <a:off x="755075" y="3311948"/>
            <a:ext cx="17815558" cy="11356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>
              <a:lnSpc>
                <a:spcPts val="11900"/>
              </a:lnSpc>
              <a:defRPr sz="6000">
                <a:solidFill>
                  <a:srgbClr val="24305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</a:lstStyle>
          <a:p>
            <a:pPr algn="l">
              <a:lnSpc>
                <a:spcPts val="8000"/>
              </a:lnSpc>
            </a:pPr>
            <a:r>
              <a:rPr lang="en-US" sz="10350" b="1" dirty="0">
                <a:latin typeface="Century Gothic" panose="020B0502020202020204" pitchFamily="34" charset="0"/>
                <a:ea typeface="Open Sans"/>
                <a:cs typeface="Open Sans"/>
                <a:sym typeface="Open Sans"/>
              </a:rPr>
              <a:t>Your Playbook for Success</a:t>
            </a:r>
            <a:endParaRPr sz="10350" b="1" dirty="0">
              <a:latin typeface="Century Gothic" panose="020B0502020202020204" pitchFamily="34" charset="0"/>
              <a:ea typeface="Open Sans"/>
              <a:cs typeface="Open Sans"/>
              <a:sym typeface="Open Sans"/>
            </a:endParaRPr>
          </a:p>
        </p:txBody>
      </p:sp>
      <p:sp>
        <p:nvSpPr>
          <p:cNvPr id="7" name="Shape 129">
            <a:extLst>
              <a:ext uri="{FF2B5EF4-FFF2-40B4-BE49-F238E27FC236}">
                <a16:creationId xmlns:a16="http://schemas.microsoft.com/office/drawing/2014/main" id="{B86CC003-8A57-419B-B7E7-CF65FC4B07C8}"/>
              </a:ext>
            </a:extLst>
          </p:cNvPr>
          <p:cNvSpPr/>
          <p:nvPr/>
        </p:nvSpPr>
        <p:spPr>
          <a:xfrm>
            <a:off x="783336" y="1491441"/>
            <a:ext cx="14834764" cy="15381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>
              <a:lnSpc>
                <a:spcPts val="13100"/>
              </a:lnSpc>
              <a:defRPr sz="7000">
                <a:solidFill>
                  <a:srgbClr val="24305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/>
            <a:r>
              <a:rPr lang="en-US" sz="7200" b="1" cap="all" dirty="0">
                <a:solidFill>
                  <a:srgbClr val="FC600A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Strategies</a:t>
            </a:r>
            <a:endParaRPr sz="7200" b="1" cap="all" dirty="0">
              <a:solidFill>
                <a:srgbClr val="FC600A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1E7EBFFE-1F50-4B23-8DF5-1753C0A7F6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-84685"/>
            <a:ext cx="7123809" cy="2374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1225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E1A05C3-4B71-4F5C-880D-52ABE0566367}"/>
              </a:ext>
            </a:extLst>
          </p:cNvPr>
          <p:cNvSpPr txBox="1"/>
          <p:nvPr/>
        </p:nvSpPr>
        <p:spPr>
          <a:xfrm>
            <a:off x="585254" y="4239387"/>
            <a:ext cx="16103139" cy="564257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857250" indent="-857250" algn="l">
              <a:buClr>
                <a:srgbClr val="FC600A"/>
              </a:buClr>
              <a:buFont typeface="Webdings" panose="05030102010509060703" pitchFamily="18" charset="2"/>
              <a:buChar char="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A brand website need to meet Google’s current development standards </a:t>
            </a:r>
          </a:p>
          <a:p>
            <a:pPr marL="857250" indent="-857250" algn="l">
              <a:buClr>
                <a:srgbClr val="FC600A"/>
              </a:buClr>
              <a:buFont typeface="Webdings" panose="05030102010509060703" pitchFamily="18" charset="2"/>
              <a:buChar char="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This is Critical to obtaining effective search engine results that depict the most accurate representation of your brand online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3B5896-94D0-4D68-8972-1AD91A13BD37}"/>
              </a:ext>
            </a:extLst>
          </p:cNvPr>
          <p:cNvSpPr txBox="1"/>
          <p:nvPr/>
        </p:nvSpPr>
        <p:spPr>
          <a:xfrm>
            <a:off x="1509764" y="10475132"/>
            <a:ext cx="22466779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Your checklist should include:</a:t>
            </a:r>
          </a:p>
        </p:txBody>
      </p:sp>
      <p:sp>
        <p:nvSpPr>
          <p:cNvPr id="10" name="Shape 129">
            <a:extLst>
              <a:ext uri="{FF2B5EF4-FFF2-40B4-BE49-F238E27FC236}">
                <a16:creationId xmlns:a16="http://schemas.microsoft.com/office/drawing/2014/main" id="{0044F948-E3C0-40E9-B701-E157FACA1BDE}"/>
              </a:ext>
            </a:extLst>
          </p:cNvPr>
          <p:cNvSpPr/>
          <p:nvPr/>
        </p:nvSpPr>
        <p:spPr>
          <a:xfrm>
            <a:off x="718931" y="1473153"/>
            <a:ext cx="19040061" cy="15381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>
              <a:lnSpc>
                <a:spcPts val="13100"/>
              </a:lnSpc>
              <a:defRPr sz="7000">
                <a:solidFill>
                  <a:srgbClr val="24305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/>
            <a:r>
              <a:rPr lang="en-US" sz="7200" b="1" cap="all" dirty="0">
                <a:solidFill>
                  <a:srgbClr val="FC600A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Responsive Website Design</a:t>
            </a:r>
            <a:endParaRPr sz="7200" b="1" cap="all" dirty="0">
              <a:solidFill>
                <a:srgbClr val="FC600A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6627A4FB-8F55-4BFD-89C1-DF7EF862ADD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58" t="10740" b="70630"/>
          <a:stretch/>
        </p:blipFill>
        <p:spPr>
          <a:xfrm>
            <a:off x="21556969" y="3803039"/>
            <a:ext cx="3412063" cy="5449600"/>
          </a:xfrm>
          <a:prstGeom prst="rect">
            <a:avLst/>
          </a:prstGeom>
        </p:spPr>
      </p:pic>
      <p:pic>
        <p:nvPicPr>
          <p:cNvPr id="8" name="Picture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9DEF5283-E2DB-46B3-AAF6-F18BEB6CD4F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92" t="18061" r="16109" b="53287"/>
          <a:stretch/>
        </p:blipFill>
        <p:spPr>
          <a:xfrm>
            <a:off x="16688393" y="3328432"/>
            <a:ext cx="3690852" cy="5193098"/>
          </a:xfrm>
          <a:prstGeom prst="rect">
            <a:avLst/>
          </a:prstGeom>
        </p:spPr>
      </p:pic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5714E772-F338-453A-AD5E-8EF48140CF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-84685"/>
            <a:ext cx="7123809" cy="2374603"/>
          </a:xfrm>
          <a:prstGeom prst="rect">
            <a:avLst/>
          </a:prstGeom>
        </p:spPr>
      </p:pic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0BDDA85C-49DC-4D3B-8DE9-D313FD848AD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66"/>
          <a:stretch/>
        </p:blipFill>
        <p:spPr>
          <a:xfrm>
            <a:off x="16941339" y="7028809"/>
            <a:ext cx="7263541" cy="6100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7766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9306" y="3160704"/>
            <a:ext cx="23144026" cy="3433345"/>
          </a:xfrm>
        </p:spPr>
        <p:txBody>
          <a:bodyPr>
            <a:normAutofit/>
          </a:bodyPr>
          <a:lstStyle/>
          <a:p>
            <a:pPr marL="1143000" indent="-1143000" algn="l">
              <a:buClr>
                <a:srgbClr val="FC600A"/>
              </a:buClr>
              <a:buFont typeface="+mj-lt"/>
              <a:buAutoNum type="arabicPeriod"/>
            </a:pPr>
            <a:r>
              <a:rPr lang="en-US" sz="7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Open Sans Light"/>
                <a:cs typeface="Open Sans Light"/>
              </a:rPr>
              <a:t>Responsive framework that scales appropriately for most common screen sizes</a:t>
            </a:r>
            <a:br>
              <a:rPr lang="en-US" sz="72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endParaRPr lang="en-US" sz="7200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F1B491-7F74-4DB4-A1B4-90B56C347115}"/>
              </a:ext>
            </a:extLst>
          </p:cNvPr>
          <p:cNvSpPr txBox="1"/>
          <p:nvPr/>
        </p:nvSpPr>
        <p:spPr>
          <a:xfrm>
            <a:off x="1472377" y="7139493"/>
            <a:ext cx="22466779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857250" indent="-857250" algn="l">
              <a:buClr>
                <a:srgbClr val="FC600A"/>
              </a:buClr>
              <a:buFont typeface="Webdings" panose="05030102010509060703" pitchFamily="18" charset="2"/>
              <a:buChar char="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Yes, it’s a lot of work. And yes, it’s necessary.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5928285-31B7-4ACC-81E4-60D890C71956}"/>
              </a:ext>
            </a:extLst>
          </p:cNvPr>
          <p:cNvSpPr txBox="1"/>
          <p:nvPr/>
        </p:nvSpPr>
        <p:spPr>
          <a:xfrm>
            <a:off x="794901" y="10472469"/>
            <a:ext cx="22466779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US" sz="6000" b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TIP: </a:t>
            </a:r>
            <a:r>
              <a:rPr lang="en-US" sz="6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Use </a:t>
            </a:r>
            <a:r>
              <a:rPr lang="en-US" sz="6000" dirty="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BrowserStack</a:t>
            </a:r>
            <a:r>
              <a:rPr lang="en-US" sz="6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to simulate common devices</a:t>
            </a:r>
            <a:endParaRPr lang="en-US" sz="6000" dirty="0">
              <a:latin typeface="Century Gothic" panose="020B0502020202020204" pitchFamily="34" charset="0"/>
            </a:endParaRPr>
          </a:p>
        </p:txBody>
      </p:sp>
      <p:sp>
        <p:nvSpPr>
          <p:cNvPr id="9" name="Shape 129">
            <a:extLst>
              <a:ext uri="{FF2B5EF4-FFF2-40B4-BE49-F238E27FC236}">
                <a16:creationId xmlns:a16="http://schemas.microsoft.com/office/drawing/2014/main" id="{F98E1CCA-5384-4B9F-B116-C04886E35439}"/>
              </a:ext>
            </a:extLst>
          </p:cNvPr>
          <p:cNvSpPr/>
          <p:nvPr/>
        </p:nvSpPr>
        <p:spPr>
          <a:xfrm>
            <a:off x="718931" y="1473153"/>
            <a:ext cx="19040061" cy="15381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>
              <a:lnSpc>
                <a:spcPts val="13100"/>
              </a:lnSpc>
              <a:defRPr sz="7000">
                <a:solidFill>
                  <a:srgbClr val="24305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/>
            <a:r>
              <a:rPr lang="en-US" sz="7200" b="1" cap="all" dirty="0">
                <a:solidFill>
                  <a:srgbClr val="FC600A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Responsive Website Design</a:t>
            </a:r>
            <a:endParaRPr sz="7200" b="1" cap="all" dirty="0">
              <a:solidFill>
                <a:srgbClr val="FC600A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0" name="Picture 9" descr="A close up of a sign&#10;&#10;Description automatically generated">
            <a:extLst>
              <a:ext uri="{FF2B5EF4-FFF2-40B4-BE49-F238E27FC236}">
                <a16:creationId xmlns:a16="http://schemas.microsoft.com/office/drawing/2014/main" id="{9533BB68-BB4D-4161-93D8-B545DF3171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-84685"/>
            <a:ext cx="7123809" cy="2374603"/>
          </a:xfrm>
          <a:prstGeom prst="rect">
            <a:avLst/>
          </a:prstGeom>
        </p:spPr>
      </p:pic>
      <p:pic>
        <p:nvPicPr>
          <p:cNvPr id="11" name="Picture 10" descr="A close up of a logo&#10;&#10;Description automatically generated">
            <a:extLst>
              <a:ext uri="{FF2B5EF4-FFF2-40B4-BE49-F238E27FC236}">
                <a16:creationId xmlns:a16="http://schemas.microsoft.com/office/drawing/2014/main" id="{D444E165-17BF-4C8C-B266-F0744C3FF2D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58" t="10740" b="70630"/>
          <a:stretch/>
        </p:blipFill>
        <p:spPr>
          <a:xfrm rot="201399">
            <a:off x="19850937" y="4927654"/>
            <a:ext cx="3412063" cy="544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6559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260" y="3955249"/>
            <a:ext cx="23536345" cy="1519719"/>
          </a:xfrm>
        </p:spPr>
        <p:txBody>
          <a:bodyPr>
            <a:normAutofit fontScale="90000"/>
          </a:bodyPr>
          <a:lstStyle/>
          <a:p>
            <a:pPr marL="1371600" indent="-1371600" algn="l">
              <a:buClr>
                <a:srgbClr val="FC600A"/>
              </a:buClr>
              <a:buFont typeface="+mj-lt"/>
              <a:buAutoNum type="arabicPeriod" startAt="2"/>
            </a:pPr>
            <a:r>
              <a:rPr lang="en-US" sz="8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Easy to use and interact with on mobile, tablet, </a:t>
            </a:r>
            <a:r>
              <a:rPr lang="en-US" sz="8000" i="1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and</a:t>
            </a:r>
            <a:r>
              <a:rPr lang="en-US" sz="8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desktop devices</a:t>
            </a:r>
            <a:endParaRPr lang="en-US" sz="8000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D43870-C112-4CE2-9BF4-5974D890886D}"/>
              </a:ext>
            </a:extLst>
          </p:cNvPr>
          <p:cNvSpPr txBox="1"/>
          <p:nvPr/>
        </p:nvSpPr>
        <p:spPr>
          <a:xfrm>
            <a:off x="718931" y="6515281"/>
            <a:ext cx="21969619" cy="287258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857250" indent="-857250" algn="l">
              <a:buClr>
                <a:srgbClr val="FC600A"/>
              </a:buClr>
              <a:buFont typeface="Webdings" panose="05030102010509060703" pitchFamily="18" charset="2"/>
              <a:buChar char="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Using a mobile site as a desktop site creates a subpar user experience- and vise versa</a:t>
            </a:r>
          </a:p>
          <a:p>
            <a:pPr marL="857250" indent="-857250" algn="l">
              <a:buClr>
                <a:srgbClr val="FC600A"/>
              </a:buClr>
              <a:buFont typeface="Webdings" panose="05030102010509060703" pitchFamily="18" charset="2"/>
              <a:buChar char="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Dedicated viewports work best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C46E13-EAA6-4D81-90AA-601712009ACC}"/>
              </a:ext>
            </a:extLst>
          </p:cNvPr>
          <p:cNvSpPr txBox="1"/>
          <p:nvPr/>
        </p:nvSpPr>
        <p:spPr>
          <a:xfrm>
            <a:off x="765260" y="10488426"/>
            <a:ext cx="22466779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US" sz="6000" b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TIP: </a:t>
            </a:r>
            <a:r>
              <a:rPr lang="en-US" sz="6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Lose those hamburger menus on desktop sites!</a:t>
            </a:r>
            <a:endParaRPr lang="en-US" sz="6000" dirty="0">
              <a:latin typeface="Century Gothic" panose="020B0502020202020204" pitchFamily="34" charset="0"/>
            </a:endParaRPr>
          </a:p>
        </p:txBody>
      </p:sp>
      <p:sp>
        <p:nvSpPr>
          <p:cNvPr id="10" name="Shape 129">
            <a:extLst>
              <a:ext uri="{FF2B5EF4-FFF2-40B4-BE49-F238E27FC236}">
                <a16:creationId xmlns:a16="http://schemas.microsoft.com/office/drawing/2014/main" id="{3E8A98C2-80D3-49B0-9050-028017F3C5B0}"/>
              </a:ext>
            </a:extLst>
          </p:cNvPr>
          <p:cNvSpPr/>
          <p:nvPr/>
        </p:nvSpPr>
        <p:spPr>
          <a:xfrm>
            <a:off x="718931" y="1473153"/>
            <a:ext cx="19040061" cy="15381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>
              <a:lnSpc>
                <a:spcPts val="13100"/>
              </a:lnSpc>
              <a:defRPr sz="7000">
                <a:solidFill>
                  <a:srgbClr val="24305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/>
            <a:r>
              <a:rPr lang="en-US" sz="7200" b="1" cap="all" dirty="0">
                <a:solidFill>
                  <a:srgbClr val="FC600A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Responsive Website Design</a:t>
            </a:r>
            <a:endParaRPr sz="7200" b="1" cap="all" dirty="0">
              <a:solidFill>
                <a:srgbClr val="FC600A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60B4287A-FE35-4749-86AB-C1D1686710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-84685"/>
            <a:ext cx="7123809" cy="2374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4244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lose up of a device&#10;&#10;Description automatically generated">
            <a:extLst>
              <a:ext uri="{FF2B5EF4-FFF2-40B4-BE49-F238E27FC236}">
                <a16:creationId xmlns:a16="http://schemas.microsoft.com/office/drawing/2014/main" id="{A2695528-279B-49F0-9889-7951D695469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8755" y="3576571"/>
            <a:ext cx="5412292" cy="716762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300" y="3201332"/>
            <a:ext cx="23151032" cy="1221093"/>
          </a:xfrm>
        </p:spPr>
        <p:txBody>
          <a:bodyPr>
            <a:normAutofit/>
          </a:bodyPr>
          <a:lstStyle/>
          <a:p>
            <a:pPr marL="1143000" indent="-1143000" algn="l">
              <a:buClr>
                <a:srgbClr val="FC600A"/>
              </a:buClr>
              <a:buFont typeface="+mj-lt"/>
              <a:buAutoNum type="arabicPeriod" startAt="3"/>
            </a:pPr>
            <a:r>
              <a:rPr lang="en-US" sz="72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Compatible with a variety of mobile browsers</a:t>
            </a:r>
            <a:endParaRPr lang="en-US" sz="7200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D43870-C112-4CE2-9BF4-5974D890886D}"/>
              </a:ext>
            </a:extLst>
          </p:cNvPr>
          <p:cNvSpPr txBox="1"/>
          <p:nvPr/>
        </p:nvSpPr>
        <p:spPr>
          <a:xfrm>
            <a:off x="718931" y="5587750"/>
            <a:ext cx="22466779" cy="287258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857250" indent="-857250" algn="l">
              <a:buClr>
                <a:srgbClr val="FC600A"/>
              </a:buClr>
              <a:buFont typeface="Webdings" panose="05030102010509060703" pitchFamily="18" charset="2"/>
              <a:buChar char="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Dig into your Analytics data to understand </a:t>
            </a:r>
          </a:p>
          <a:p>
            <a:pPr algn="l">
              <a:buClr>
                <a:srgbClr val="FC600A"/>
              </a:buClr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    the devices your customers are using so you </a:t>
            </a:r>
          </a:p>
          <a:p>
            <a:pPr algn="l">
              <a:buClr>
                <a:srgbClr val="FC600A"/>
              </a:buClr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    know where to start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4E1448-B916-496A-8DE4-E752D662FEF1}"/>
              </a:ext>
            </a:extLst>
          </p:cNvPr>
          <p:cNvSpPr txBox="1"/>
          <p:nvPr/>
        </p:nvSpPr>
        <p:spPr>
          <a:xfrm>
            <a:off x="760395" y="10470562"/>
            <a:ext cx="24152692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US" sz="6000" b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TIP: </a:t>
            </a:r>
            <a:r>
              <a:rPr lang="en-US" sz="6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Find your data in </a:t>
            </a:r>
            <a:r>
              <a:rPr lang="en-US" sz="6000" dirty="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Audience</a:t>
            </a:r>
            <a:r>
              <a:rPr lang="en-US" sz="4000" dirty="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</a:t>
            </a:r>
            <a:r>
              <a:rPr lang="en-US" sz="6000" dirty="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Technology</a:t>
            </a:r>
            <a:r>
              <a:rPr lang="en-US" sz="4000" dirty="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</a:t>
            </a:r>
            <a:r>
              <a:rPr lang="en-US" sz="6000" dirty="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Browser</a:t>
            </a:r>
            <a:r>
              <a:rPr lang="en-US" sz="6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 &amp; OS</a:t>
            </a:r>
            <a:endParaRPr lang="en-US" sz="6000" dirty="0">
              <a:latin typeface="Century Gothic" panose="020B0502020202020204" pitchFamily="34" charset="0"/>
            </a:endParaRPr>
          </a:p>
        </p:txBody>
      </p:sp>
      <p:sp>
        <p:nvSpPr>
          <p:cNvPr id="10" name="Shape 129">
            <a:extLst>
              <a:ext uri="{FF2B5EF4-FFF2-40B4-BE49-F238E27FC236}">
                <a16:creationId xmlns:a16="http://schemas.microsoft.com/office/drawing/2014/main" id="{F6112819-F15E-4ABB-A92F-8B85F35D4C3D}"/>
              </a:ext>
            </a:extLst>
          </p:cNvPr>
          <p:cNvSpPr/>
          <p:nvPr/>
        </p:nvSpPr>
        <p:spPr>
          <a:xfrm>
            <a:off x="718931" y="1473153"/>
            <a:ext cx="19040061" cy="15381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>
              <a:lnSpc>
                <a:spcPts val="13100"/>
              </a:lnSpc>
              <a:defRPr sz="7000">
                <a:solidFill>
                  <a:srgbClr val="24305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/>
            <a:r>
              <a:rPr lang="en-US" sz="7200" b="1" cap="all" dirty="0">
                <a:solidFill>
                  <a:srgbClr val="FC600A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Responsive Website Design</a:t>
            </a:r>
            <a:endParaRPr sz="7200" b="1" cap="all" dirty="0">
              <a:solidFill>
                <a:srgbClr val="FC600A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B66ABA86-E383-44AB-97EC-7D0905C0A6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-84685"/>
            <a:ext cx="7123809" cy="2374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7557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325" y="3154421"/>
            <a:ext cx="23151032" cy="1221093"/>
          </a:xfrm>
        </p:spPr>
        <p:txBody>
          <a:bodyPr>
            <a:normAutofit/>
          </a:bodyPr>
          <a:lstStyle/>
          <a:p>
            <a:pPr marL="1143000" indent="-1143000" algn="l">
              <a:buClr>
                <a:srgbClr val="FC600A"/>
              </a:buClr>
              <a:buFont typeface="+mj-lt"/>
              <a:buAutoNum type="arabicPeriod" startAt="4"/>
            </a:pPr>
            <a:r>
              <a:rPr lang="en-US" sz="72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Loads quickly over cellular data</a:t>
            </a:r>
            <a:endParaRPr lang="en-US" sz="7200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D43870-C112-4CE2-9BF4-5974D890886D}"/>
              </a:ext>
            </a:extLst>
          </p:cNvPr>
          <p:cNvSpPr txBox="1"/>
          <p:nvPr/>
        </p:nvSpPr>
        <p:spPr>
          <a:xfrm>
            <a:off x="718931" y="6444895"/>
            <a:ext cx="17459847" cy="19492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857250" indent="-857250" algn="l">
              <a:buClr>
                <a:srgbClr val="FC600A"/>
              </a:buClr>
              <a:buFont typeface="Webdings" panose="05030102010509060703" pitchFamily="18" charset="2"/>
              <a:buChar char="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Google’s </a:t>
            </a:r>
            <a:r>
              <a:rPr lang="en-US" sz="6000" dirty="0" err="1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Pagespeed</a:t>
            </a: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 score is generated using a Moto G4 on a mobile network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4E1448-B916-496A-8DE4-E752D662FEF1}"/>
              </a:ext>
            </a:extLst>
          </p:cNvPr>
          <p:cNvSpPr txBox="1"/>
          <p:nvPr/>
        </p:nvSpPr>
        <p:spPr>
          <a:xfrm>
            <a:off x="760395" y="10010804"/>
            <a:ext cx="23151032" cy="19492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US" sz="6000" b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TIP: </a:t>
            </a: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Beyond Google Site Speed Tool </a:t>
            </a:r>
            <a:r>
              <a:rPr lang="en-US" sz="6000" dirty="0" err="1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PageSpeed</a:t>
            </a: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Insights score utilize GTMetrix.com for grading and troubleshooting</a:t>
            </a:r>
          </a:p>
        </p:txBody>
      </p:sp>
      <p:sp>
        <p:nvSpPr>
          <p:cNvPr id="10" name="Shape 129">
            <a:extLst>
              <a:ext uri="{FF2B5EF4-FFF2-40B4-BE49-F238E27FC236}">
                <a16:creationId xmlns:a16="http://schemas.microsoft.com/office/drawing/2014/main" id="{BA581F7B-BE05-44ED-8C29-CBAB3A81048F}"/>
              </a:ext>
            </a:extLst>
          </p:cNvPr>
          <p:cNvSpPr/>
          <p:nvPr/>
        </p:nvSpPr>
        <p:spPr>
          <a:xfrm>
            <a:off x="718931" y="1473153"/>
            <a:ext cx="19040061" cy="15381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>
              <a:lnSpc>
                <a:spcPts val="13100"/>
              </a:lnSpc>
              <a:defRPr sz="7000">
                <a:solidFill>
                  <a:srgbClr val="24305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/>
            <a:r>
              <a:rPr lang="en-US" sz="7200" b="1" cap="all" dirty="0">
                <a:solidFill>
                  <a:srgbClr val="FC600A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Responsive Website Design</a:t>
            </a:r>
            <a:endParaRPr sz="7200" b="1" cap="all" dirty="0">
              <a:solidFill>
                <a:srgbClr val="FC600A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Picture 3" descr="A picture containing computer&#10;&#10;Description automatically generated">
            <a:extLst>
              <a:ext uri="{FF2B5EF4-FFF2-40B4-BE49-F238E27FC236}">
                <a16:creationId xmlns:a16="http://schemas.microsoft.com/office/drawing/2014/main" id="{72BA063C-0FFE-42E6-9EC4-3A0C233559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7468" y="3227573"/>
            <a:ext cx="6816532" cy="4541932"/>
          </a:xfrm>
          <a:prstGeom prst="rect">
            <a:avLst/>
          </a:prstGeom>
        </p:spPr>
      </p:pic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9CF1F7F0-C523-494F-9C32-27D941F163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-84685"/>
            <a:ext cx="7123809" cy="2374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8868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143" y="3127481"/>
            <a:ext cx="23151032" cy="1221093"/>
          </a:xfrm>
        </p:spPr>
        <p:txBody>
          <a:bodyPr>
            <a:normAutofit/>
          </a:bodyPr>
          <a:lstStyle/>
          <a:p>
            <a:pPr algn="l"/>
            <a:r>
              <a:rPr lang="en-US" sz="7200" b="1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Checklist: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D43870-C112-4CE2-9BF4-5974D890886D}"/>
              </a:ext>
            </a:extLst>
          </p:cNvPr>
          <p:cNvSpPr txBox="1"/>
          <p:nvPr/>
        </p:nvSpPr>
        <p:spPr>
          <a:xfrm>
            <a:off x="692608" y="4771171"/>
            <a:ext cx="19457443" cy="564257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1143000" indent="-1143000" algn="l">
              <a:buClr>
                <a:srgbClr val="FC600A"/>
              </a:buClr>
              <a:buFont typeface="+mj-lt"/>
              <a:buAutoNum type="arabicPeriod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Responsive framework that scales appropriately for most common screen sizes</a:t>
            </a:r>
          </a:p>
          <a:p>
            <a:pPr marL="1143000" indent="-1143000" algn="l">
              <a:buClr>
                <a:srgbClr val="FC600A"/>
              </a:buClr>
              <a:buFont typeface="+mj-lt"/>
              <a:buAutoNum type="arabicPeriod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Easy to use and interact with on mobile, tablet, </a:t>
            </a:r>
            <a:r>
              <a:rPr lang="en-US" sz="6000" i="1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and</a:t>
            </a: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desktop devices </a:t>
            </a:r>
          </a:p>
          <a:p>
            <a:pPr marL="1143000" indent="-1143000" algn="l">
              <a:buClr>
                <a:srgbClr val="FC600A"/>
              </a:buClr>
              <a:buFont typeface="+mj-lt"/>
              <a:buAutoNum type="arabicPeriod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Compatible with a variety of mobile browsers</a:t>
            </a:r>
          </a:p>
          <a:p>
            <a:pPr marL="1143000" indent="-1143000" algn="l">
              <a:buClr>
                <a:srgbClr val="FC600A"/>
              </a:buClr>
              <a:buFont typeface="+mj-lt"/>
              <a:buAutoNum type="arabicPeriod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Loads quickly over cellular data</a:t>
            </a:r>
            <a:endParaRPr lang="en-US" sz="6000" dirty="0">
              <a:latin typeface="Century Gothic" panose="020B0502020202020204" pitchFamily="34" charset="0"/>
            </a:endParaRPr>
          </a:p>
        </p:txBody>
      </p:sp>
      <p:sp>
        <p:nvSpPr>
          <p:cNvPr id="8" name="Shape 129">
            <a:extLst>
              <a:ext uri="{FF2B5EF4-FFF2-40B4-BE49-F238E27FC236}">
                <a16:creationId xmlns:a16="http://schemas.microsoft.com/office/drawing/2014/main" id="{059B2AE6-44BD-4377-A66B-15872FBA3E66}"/>
              </a:ext>
            </a:extLst>
          </p:cNvPr>
          <p:cNvSpPr/>
          <p:nvPr/>
        </p:nvSpPr>
        <p:spPr>
          <a:xfrm>
            <a:off x="718931" y="1473153"/>
            <a:ext cx="19040061" cy="15381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>
              <a:lnSpc>
                <a:spcPts val="13100"/>
              </a:lnSpc>
              <a:defRPr sz="7000">
                <a:solidFill>
                  <a:srgbClr val="24305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/>
            <a:r>
              <a:rPr lang="en-US" sz="7200" b="1" cap="all" dirty="0">
                <a:solidFill>
                  <a:srgbClr val="FC600A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Responsive Website Design</a:t>
            </a:r>
            <a:endParaRPr sz="7200" b="1" cap="all" dirty="0">
              <a:solidFill>
                <a:srgbClr val="FC600A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AF60FB-3BD9-42B2-984D-D84C140CCAA4}"/>
              </a:ext>
            </a:extLst>
          </p:cNvPr>
          <p:cNvSpPr txBox="1"/>
          <p:nvPr/>
        </p:nvSpPr>
        <p:spPr>
          <a:xfrm>
            <a:off x="718931" y="11514547"/>
            <a:ext cx="23151032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US" sz="6000" b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TIP: </a:t>
            </a:r>
            <a:r>
              <a:rPr lang="en-US" sz="6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Download this checklist at DigitalPR.com/SMX-West</a:t>
            </a:r>
          </a:p>
        </p:txBody>
      </p:sp>
      <p:pic>
        <p:nvPicPr>
          <p:cNvPr id="7" name="Picture 6" descr="A picture containing sitting, yellow, computer, white&#10;&#10;Description automatically generated">
            <a:extLst>
              <a:ext uri="{FF2B5EF4-FFF2-40B4-BE49-F238E27FC236}">
                <a16:creationId xmlns:a16="http://schemas.microsoft.com/office/drawing/2014/main" id="{41DD6F04-0060-4B0F-B329-EF936565CE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5381" y="2947550"/>
            <a:ext cx="5954285" cy="5954285"/>
          </a:xfrm>
          <a:prstGeom prst="rect">
            <a:avLst/>
          </a:prstGeom>
        </p:spPr>
      </p:pic>
      <p:pic>
        <p:nvPicPr>
          <p:cNvPr id="10" name="Picture 9" descr="A close up of a sign&#10;&#10;Description automatically generated">
            <a:extLst>
              <a:ext uri="{FF2B5EF4-FFF2-40B4-BE49-F238E27FC236}">
                <a16:creationId xmlns:a16="http://schemas.microsoft.com/office/drawing/2014/main" id="{E98D705E-583B-40C5-9497-D69C46A594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-84685"/>
            <a:ext cx="7123809" cy="2374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972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close up of a womans face&#10;&#10;Description automatically generated">
            <a:extLst>
              <a:ext uri="{FF2B5EF4-FFF2-40B4-BE49-F238E27FC236}">
                <a16:creationId xmlns:a16="http://schemas.microsoft.com/office/drawing/2014/main" id="{02CF97F7-0229-4C41-A89A-AA25AC41507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4625" y="6858000"/>
            <a:ext cx="10107519" cy="673834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238A192-CA6E-46FA-B62D-D5C4F93C2AAD}"/>
              </a:ext>
            </a:extLst>
          </p:cNvPr>
          <p:cNvSpPr txBox="1"/>
          <p:nvPr/>
        </p:nvSpPr>
        <p:spPr>
          <a:xfrm>
            <a:off x="688575" y="7453391"/>
            <a:ext cx="24357676" cy="284693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marL="914400" indent="-914400" algn="l">
              <a:buClr>
                <a:srgbClr val="FC600A"/>
              </a:buClr>
              <a:buFont typeface="+mj-lt"/>
              <a:buAutoNum type="arabicPeriod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Responsive, contextually rich website</a:t>
            </a:r>
          </a:p>
          <a:p>
            <a:pPr marL="914400" indent="-914400" algn="l">
              <a:buClr>
                <a:srgbClr val="FC600A"/>
              </a:buClr>
              <a:buFont typeface="+mj-lt"/>
              <a:buAutoNum type="arabicPeriod"/>
            </a:pPr>
            <a:r>
              <a:rPr lang="en-US" sz="6000" u="sng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Comprehensive onsite optimization</a:t>
            </a:r>
          </a:p>
          <a:p>
            <a:pPr marL="914400" indent="-914400" algn="l">
              <a:buClr>
                <a:srgbClr val="FC600A"/>
              </a:buClr>
              <a:buFont typeface="+mj-lt"/>
              <a:buAutoNum type="arabicPeriod"/>
            </a:pPr>
            <a:endParaRPr lang="en-US" sz="6000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" name="Shape 129">
            <a:extLst>
              <a:ext uri="{FF2B5EF4-FFF2-40B4-BE49-F238E27FC236}">
                <a16:creationId xmlns:a16="http://schemas.microsoft.com/office/drawing/2014/main" id="{B86CC003-8A57-419B-B7E7-CF65FC4B07C8}"/>
              </a:ext>
            </a:extLst>
          </p:cNvPr>
          <p:cNvSpPr/>
          <p:nvPr/>
        </p:nvSpPr>
        <p:spPr>
          <a:xfrm>
            <a:off x="783336" y="1491441"/>
            <a:ext cx="14834764" cy="15381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>
              <a:lnSpc>
                <a:spcPts val="13100"/>
              </a:lnSpc>
              <a:defRPr sz="7000">
                <a:solidFill>
                  <a:srgbClr val="24305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/>
            <a:r>
              <a:rPr lang="en-US" sz="7200" b="1" cap="all" dirty="0">
                <a:solidFill>
                  <a:srgbClr val="FC600A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Strategies</a:t>
            </a:r>
            <a:endParaRPr sz="7200" b="1" cap="all" dirty="0">
              <a:solidFill>
                <a:srgbClr val="FC600A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C751EE0D-0A23-46CD-B844-0F58360126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-84685"/>
            <a:ext cx="7123809" cy="2374603"/>
          </a:xfrm>
          <a:prstGeom prst="rect">
            <a:avLst/>
          </a:prstGeom>
        </p:spPr>
      </p:pic>
      <p:sp>
        <p:nvSpPr>
          <p:cNvPr id="10" name="Shape 130">
            <a:extLst>
              <a:ext uri="{FF2B5EF4-FFF2-40B4-BE49-F238E27FC236}">
                <a16:creationId xmlns:a16="http://schemas.microsoft.com/office/drawing/2014/main" id="{98248F73-90EC-419A-BCBF-C8A70A35E1CE}"/>
              </a:ext>
            </a:extLst>
          </p:cNvPr>
          <p:cNvSpPr/>
          <p:nvPr/>
        </p:nvSpPr>
        <p:spPr>
          <a:xfrm>
            <a:off x="755075" y="3311948"/>
            <a:ext cx="17815558" cy="11356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>
              <a:lnSpc>
                <a:spcPts val="11900"/>
              </a:lnSpc>
              <a:defRPr sz="6000">
                <a:solidFill>
                  <a:srgbClr val="24305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</a:lstStyle>
          <a:p>
            <a:pPr algn="l">
              <a:lnSpc>
                <a:spcPts val="8000"/>
              </a:lnSpc>
            </a:pPr>
            <a:r>
              <a:rPr lang="en-US" sz="10350" b="1" dirty="0">
                <a:latin typeface="Century Gothic" panose="020B0502020202020204" pitchFamily="34" charset="0"/>
                <a:ea typeface="Open Sans"/>
                <a:cs typeface="Open Sans"/>
                <a:sym typeface="Open Sans"/>
              </a:rPr>
              <a:t>Your Playbook for Success</a:t>
            </a:r>
            <a:endParaRPr sz="10350" b="1" dirty="0">
              <a:latin typeface="Century Gothic" panose="020B0502020202020204" pitchFamily="34" charset="0"/>
              <a:ea typeface="Open Sans"/>
              <a:cs typeface="Open Sans"/>
              <a:sym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36388485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D224A44-3822-4EA1-844F-EC0C943EA7E6}"/>
              </a:ext>
            </a:extLst>
          </p:cNvPr>
          <p:cNvSpPr txBox="1"/>
          <p:nvPr/>
        </p:nvSpPr>
        <p:spPr>
          <a:xfrm>
            <a:off x="757032" y="3220519"/>
            <a:ext cx="23117121" cy="675056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US" sz="72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By following SEO best practices, your </a:t>
            </a:r>
          </a:p>
          <a:p>
            <a:pPr algn="l"/>
            <a:r>
              <a:rPr lang="en-US" sz="72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website has a better chance of ranking </a:t>
            </a:r>
          </a:p>
          <a:p>
            <a:pPr algn="l"/>
            <a:r>
              <a:rPr lang="en-US" sz="72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when potential customers are searching </a:t>
            </a:r>
          </a:p>
          <a:p>
            <a:pPr algn="l"/>
            <a:r>
              <a:rPr lang="en-US" sz="72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for you online. </a:t>
            </a:r>
          </a:p>
          <a:p>
            <a:pPr algn="l"/>
            <a:endParaRPr lang="en-US" sz="72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algn="l"/>
            <a:r>
              <a:rPr lang="en-US" sz="72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What do you need for an optimized website?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040060-D580-4315-A2C6-EC48D4479C2F}"/>
              </a:ext>
            </a:extLst>
          </p:cNvPr>
          <p:cNvSpPr txBox="1"/>
          <p:nvPr/>
        </p:nvSpPr>
        <p:spPr>
          <a:xfrm>
            <a:off x="804950" y="10489684"/>
            <a:ext cx="22466779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Your checklist should include:</a:t>
            </a:r>
          </a:p>
        </p:txBody>
      </p:sp>
      <p:sp>
        <p:nvSpPr>
          <p:cNvPr id="8" name="Shape 129">
            <a:extLst>
              <a:ext uri="{FF2B5EF4-FFF2-40B4-BE49-F238E27FC236}">
                <a16:creationId xmlns:a16="http://schemas.microsoft.com/office/drawing/2014/main" id="{DD7DE314-A64B-4885-B8A2-864555F89320}"/>
              </a:ext>
            </a:extLst>
          </p:cNvPr>
          <p:cNvSpPr/>
          <p:nvPr/>
        </p:nvSpPr>
        <p:spPr>
          <a:xfrm>
            <a:off x="771699" y="1473153"/>
            <a:ext cx="19040061" cy="15381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>
              <a:lnSpc>
                <a:spcPts val="13100"/>
              </a:lnSpc>
              <a:defRPr sz="7000">
                <a:solidFill>
                  <a:srgbClr val="24305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/>
            <a:r>
              <a:rPr lang="en-US" sz="7200" b="1" cap="all" dirty="0">
                <a:solidFill>
                  <a:srgbClr val="FC600A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Comprehensive Onsite Optimization </a:t>
            </a:r>
            <a:endParaRPr sz="7200" b="1" cap="all" dirty="0">
              <a:solidFill>
                <a:srgbClr val="FC600A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EA89661C-E7A7-463F-83B5-E17BE0FB85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-84685"/>
            <a:ext cx="7123809" cy="2374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1560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66D01245-6F95-47A3-B4FF-F47B0A8817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96715" y="1722492"/>
            <a:ext cx="5065570" cy="506557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1715" y="3381523"/>
            <a:ext cx="19464435" cy="1000274"/>
          </a:xfrm>
        </p:spPr>
        <p:txBody>
          <a:bodyPr>
            <a:noAutofit/>
          </a:bodyPr>
          <a:lstStyle/>
          <a:p>
            <a:pPr marL="1143000" indent="-1143000" algn="l">
              <a:buClr>
                <a:srgbClr val="FC600A"/>
              </a:buClr>
              <a:buFont typeface="+mj-lt"/>
              <a:buAutoNum type="arabicPeriod"/>
            </a:pPr>
            <a:r>
              <a:rPr lang="en-US" sz="72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Start with keyword research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224A44-3822-4EA1-844F-EC0C943EA7E6}"/>
              </a:ext>
            </a:extLst>
          </p:cNvPr>
          <p:cNvSpPr txBox="1"/>
          <p:nvPr/>
        </p:nvSpPr>
        <p:spPr>
          <a:xfrm>
            <a:off x="649935" y="5243848"/>
            <a:ext cx="23255543" cy="564257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857250" lvl="1" indent="-857250" algn="l">
              <a:buClr>
                <a:srgbClr val="FC600A"/>
              </a:buClr>
              <a:buFont typeface="Webdings" panose="05030102010509060703" pitchFamily="18" charset="2"/>
              <a:buChar char="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Start with keyword research to understand what </a:t>
            </a:r>
          </a:p>
          <a:p>
            <a:pPr lvl="1" indent="0" algn="l">
              <a:buClr>
                <a:srgbClr val="FC600A"/>
              </a:buClr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    users are actually searching</a:t>
            </a:r>
          </a:p>
          <a:p>
            <a:pPr marL="857250" lvl="1" indent="-857250" algn="l">
              <a:buClr>
                <a:srgbClr val="FC600A"/>
              </a:buClr>
              <a:buFont typeface="Webdings" panose="05030102010509060703" pitchFamily="18" charset="2"/>
              <a:buChar char="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Data will guide you to the best keywords to  build meta data, content development, page structure, and blog topics to capture these searches</a:t>
            </a:r>
          </a:p>
          <a:p>
            <a:pPr algn="l"/>
            <a:endParaRPr lang="en-US" sz="6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123129B-E0D9-4DF1-B6AE-2822837D957B}"/>
              </a:ext>
            </a:extLst>
          </p:cNvPr>
          <p:cNvSpPr txBox="1"/>
          <p:nvPr/>
        </p:nvSpPr>
        <p:spPr>
          <a:xfrm>
            <a:off x="754446" y="10471398"/>
            <a:ext cx="23151032" cy="17953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US" sz="6000" b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TIP: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Use SEMrush’s Keyword Magic Tool to research search volume for each keyword to determine focus and value</a:t>
            </a:r>
          </a:p>
        </p:txBody>
      </p:sp>
      <p:pic>
        <p:nvPicPr>
          <p:cNvPr id="10" name="Picture 9" descr="A close up of a sign&#10;&#10;Description automatically generated">
            <a:extLst>
              <a:ext uri="{FF2B5EF4-FFF2-40B4-BE49-F238E27FC236}">
                <a16:creationId xmlns:a16="http://schemas.microsoft.com/office/drawing/2014/main" id="{B7D38165-0359-4E18-8E3B-4E01FF28E8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-84685"/>
            <a:ext cx="7123809" cy="2374603"/>
          </a:xfrm>
          <a:prstGeom prst="rect">
            <a:avLst/>
          </a:prstGeom>
        </p:spPr>
      </p:pic>
      <p:sp>
        <p:nvSpPr>
          <p:cNvPr id="11" name="Shape 129">
            <a:extLst>
              <a:ext uri="{FF2B5EF4-FFF2-40B4-BE49-F238E27FC236}">
                <a16:creationId xmlns:a16="http://schemas.microsoft.com/office/drawing/2014/main" id="{B2CD1ED7-0BF5-493D-B206-4C00DDD934A2}"/>
              </a:ext>
            </a:extLst>
          </p:cNvPr>
          <p:cNvSpPr/>
          <p:nvPr/>
        </p:nvSpPr>
        <p:spPr>
          <a:xfrm>
            <a:off x="771699" y="1473153"/>
            <a:ext cx="19040061" cy="15381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>
              <a:lnSpc>
                <a:spcPts val="13100"/>
              </a:lnSpc>
              <a:defRPr sz="7000">
                <a:solidFill>
                  <a:srgbClr val="24305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/>
            <a:r>
              <a:rPr lang="en-US" sz="7200" b="1" cap="all" dirty="0">
                <a:solidFill>
                  <a:srgbClr val="FC600A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Comprehensive Onsite Optimization </a:t>
            </a:r>
            <a:endParaRPr sz="7200" b="1" cap="all" dirty="0">
              <a:solidFill>
                <a:srgbClr val="FC600A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09714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19" y="3381523"/>
            <a:ext cx="19464435" cy="1000274"/>
          </a:xfrm>
        </p:spPr>
        <p:txBody>
          <a:bodyPr>
            <a:noAutofit/>
          </a:bodyPr>
          <a:lstStyle/>
          <a:p>
            <a:pPr marL="1143000" indent="-1143000" algn="l">
              <a:buClr>
                <a:srgbClr val="FC600A"/>
              </a:buClr>
              <a:buFont typeface="+mj-lt"/>
              <a:buAutoNum type="arabicPeriod" startAt="2"/>
            </a:pPr>
            <a:r>
              <a:rPr lang="en-US" sz="7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Optimized Meta Data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224A44-3822-4EA1-844F-EC0C943EA7E6}"/>
              </a:ext>
            </a:extLst>
          </p:cNvPr>
          <p:cNvSpPr txBox="1"/>
          <p:nvPr/>
        </p:nvSpPr>
        <p:spPr>
          <a:xfrm>
            <a:off x="771699" y="5568121"/>
            <a:ext cx="22620316" cy="37959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857250" lvl="1" indent="-857250" algn="l">
              <a:buClr>
                <a:srgbClr val="FC600A"/>
              </a:buClr>
              <a:buFont typeface="Webdings" panose="05030102010509060703" pitchFamily="18" charset="2"/>
              <a:buChar char="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Identify key pages, restate the main idea in simple terms</a:t>
            </a:r>
          </a:p>
          <a:p>
            <a:pPr marL="857250" lvl="1" indent="-857250" algn="l">
              <a:buClr>
                <a:srgbClr val="FC600A"/>
              </a:buClr>
              <a:buFont typeface="Webdings" panose="05030102010509060703" pitchFamily="18" charset="2"/>
              <a:buChar char="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Avoid duplicating the first few lines of copy on the page as your description</a:t>
            </a:r>
          </a:p>
          <a:p>
            <a:pPr algn="l"/>
            <a:endParaRPr lang="en-US" sz="6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123129B-E0D9-4DF1-B6AE-2822837D957B}"/>
              </a:ext>
            </a:extLst>
          </p:cNvPr>
          <p:cNvSpPr txBox="1"/>
          <p:nvPr/>
        </p:nvSpPr>
        <p:spPr>
          <a:xfrm>
            <a:off x="790035" y="10506975"/>
            <a:ext cx="23151032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US" sz="6000" b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TIP: </a:t>
            </a:r>
            <a:r>
              <a:rPr lang="en-US" sz="6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Over optimization is possible- keep it simple.</a:t>
            </a:r>
            <a:endParaRPr lang="en-US" sz="6000" dirty="0">
              <a:latin typeface="Century Gothic" panose="020B0502020202020204" pitchFamily="34" charset="0"/>
            </a:endParaRPr>
          </a:p>
        </p:txBody>
      </p:sp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21D19FE4-637F-4C2A-8C04-BDB868CF71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-84685"/>
            <a:ext cx="7123809" cy="2374603"/>
          </a:xfrm>
          <a:prstGeom prst="rect">
            <a:avLst/>
          </a:prstGeom>
        </p:spPr>
      </p:pic>
      <p:sp>
        <p:nvSpPr>
          <p:cNvPr id="10" name="Shape 129">
            <a:extLst>
              <a:ext uri="{FF2B5EF4-FFF2-40B4-BE49-F238E27FC236}">
                <a16:creationId xmlns:a16="http://schemas.microsoft.com/office/drawing/2014/main" id="{5C9EB0D8-8283-49E5-B073-FFDC4169C893}"/>
              </a:ext>
            </a:extLst>
          </p:cNvPr>
          <p:cNvSpPr/>
          <p:nvPr/>
        </p:nvSpPr>
        <p:spPr>
          <a:xfrm>
            <a:off x="771699" y="1473153"/>
            <a:ext cx="19040061" cy="15381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>
              <a:lnSpc>
                <a:spcPts val="13100"/>
              </a:lnSpc>
              <a:defRPr sz="7000">
                <a:solidFill>
                  <a:srgbClr val="24305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/>
            <a:r>
              <a:rPr lang="en-US" sz="7200" b="1" cap="all" dirty="0">
                <a:solidFill>
                  <a:srgbClr val="FC600A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Comprehensive Onsite Optimization </a:t>
            </a:r>
            <a:endParaRPr sz="7200" b="1" cap="all" dirty="0">
              <a:solidFill>
                <a:srgbClr val="FC600A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04934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325" y="3372092"/>
            <a:ext cx="19464435" cy="1000274"/>
          </a:xfrm>
        </p:spPr>
        <p:txBody>
          <a:bodyPr>
            <a:noAutofit/>
          </a:bodyPr>
          <a:lstStyle/>
          <a:p>
            <a:pPr marL="1143000" indent="-1143000" algn="l">
              <a:buClr>
                <a:srgbClr val="FC600A"/>
              </a:buClr>
              <a:buFont typeface="+mj-lt"/>
              <a:buAutoNum type="arabicPeriod" startAt="3"/>
            </a:pPr>
            <a:r>
              <a:rPr lang="en-US" sz="72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Schematic Markup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224A44-3822-4EA1-844F-EC0C943EA7E6}"/>
              </a:ext>
            </a:extLst>
          </p:cNvPr>
          <p:cNvSpPr txBox="1"/>
          <p:nvPr/>
        </p:nvSpPr>
        <p:spPr>
          <a:xfrm>
            <a:off x="509566" y="5624667"/>
            <a:ext cx="23255543" cy="47192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857250" lvl="1" indent="-857250" algn="l">
              <a:buClr>
                <a:srgbClr val="FC600A"/>
              </a:buClr>
              <a:buFont typeface="Webdings" panose="05030102010509060703" pitchFamily="18" charset="2"/>
              <a:buChar char="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Schema powers rich snippets on the </a:t>
            </a:r>
          </a:p>
          <a:p>
            <a:pPr lvl="1" indent="0" algn="l">
              <a:buClr>
                <a:srgbClr val="FC600A"/>
              </a:buClr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	Search Engine Results page and </a:t>
            </a:r>
          </a:p>
          <a:p>
            <a:pPr lvl="1" indent="0" algn="l">
              <a:buClr>
                <a:srgbClr val="FC600A"/>
              </a:buClr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	maximizes crawl budget </a:t>
            </a:r>
          </a:p>
          <a:p>
            <a:pPr marL="857250" lvl="1" indent="-857250" algn="l">
              <a:buClr>
                <a:srgbClr val="FC600A"/>
              </a:buClr>
              <a:buFont typeface="Webdings" panose="05030102010509060703" pitchFamily="18" charset="2"/>
              <a:buChar char="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Find the Schemas relevant to your industry at Schema.org</a:t>
            </a:r>
          </a:p>
          <a:p>
            <a:pPr algn="l"/>
            <a:endParaRPr lang="en-US" sz="6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BE10B8-AF24-4B4D-AD80-7A26E887E67A}"/>
              </a:ext>
            </a:extLst>
          </p:cNvPr>
          <p:cNvSpPr txBox="1"/>
          <p:nvPr/>
        </p:nvSpPr>
        <p:spPr>
          <a:xfrm>
            <a:off x="772781" y="10498350"/>
            <a:ext cx="25020199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US" sz="6000" b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TIP: </a:t>
            </a:r>
            <a:r>
              <a:rPr lang="en-US" sz="5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Use Google’s Structed Data Testing Tool to check your code</a:t>
            </a:r>
            <a:endParaRPr lang="en-US" sz="5800" dirty="0">
              <a:latin typeface="Century Gothic" panose="020B0502020202020204" pitchFamily="34" charset="0"/>
            </a:endParaRPr>
          </a:p>
        </p:txBody>
      </p:sp>
      <p:pic>
        <p:nvPicPr>
          <p:cNvPr id="11" name="Picture 10" descr="A screenshot of a cell phone&#10;&#10;Description automatically generated">
            <a:extLst>
              <a:ext uri="{FF2B5EF4-FFF2-40B4-BE49-F238E27FC236}">
                <a16:creationId xmlns:a16="http://schemas.microsoft.com/office/drawing/2014/main" id="{F6C6D417-BB2E-4CE3-8FAC-D00136BAF6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2460" y="3022645"/>
            <a:ext cx="8158599" cy="4895159"/>
          </a:xfrm>
          <a:prstGeom prst="rect">
            <a:avLst/>
          </a:prstGeom>
        </p:spPr>
      </p:pic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1345782D-745B-49BB-A473-685DCF7D13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-84685"/>
            <a:ext cx="7123809" cy="2374603"/>
          </a:xfrm>
          <a:prstGeom prst="rect">
            <a:avLst/>
          </a:prstGeom>
        </p:spPr>
      </p:pic>
      <p:sp>
        <p:nvSpPr>
          <p:cNvPr id="10" name="Shape 129">
            <a:extLst>
              <a:ext uri="{FF2B5EF4-FFF2-40B4-BE49-F238E27FC236}">
                <a16:creationId xmlns:a16="http://schemas.microsoft.com/office/drawing/2014/main" id="{9CD72239-76A8-4015-A539-1ACFAB4BC897}"/>
              </a:ext>
            </a:extLst>
          </p:cNvPr>
          <p:cNvSpPr/>
          <p:nvPr/>
        </p:nvSpPr>
        <p:spPr>
          <a:xfrm>
            <a:off x="771699" y="1473153"/>
            <a:ext cx="19040061" cy="15381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>
              <a:lnSpc>
                <a:spcPts val="13100"/>
              </a:lnSpc>
              <a:defRPr sz="7000">
                <a:solidFill>
                  <a:srgbClr val="24305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/>
            <a:r>
              <a:rPr lang="en-US" sz="7200" b="1" cap="all" dirty="0">
                <a:solidFill>
                  <a:srgbClr val="FC600A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Comprehensive Onsite Optimization </a:t>
            </a:r>
            <a:endParaRPr sz="7200" b="1" cap="all" dirty="0">
              <a:solidFill>
                <a:srgbClr val="FC600A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4297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325" y="3369321"/>
            <a:ext cx="19464435" cy="1000274"/>
          </a:xfrm>
        </p:spPr>
        <p:txBody>
          <a:bodyPr>
            <a:noAutofit/>
          </a:bodyPr>
          <a:lstStyle/>
          <a:p>
            <a:pPr marL="1143000" indent="-1143000" algn="l">
              <a:buClr>
                <a:srgbClr val="FC600A"/>
              </a:buClr>
              <a:buFont typeface="+mj-lt"/>
              <a:buAutoNum type="arabicPeriod" startAt="4"/>
            </a:pPr>
            <a:r>
              <a:rPr lang="en-US" sz="72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Technical Audits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224A44-3822-4EA1-844F-EC0C943EA7E6}"/>
              </a:ext>
            </a:extLst>
          </p:cNvPr>
          <p:cNvSpPr txBox="1"/>
          <p:nvPr/>
        </p:nvSpPr>
        <p:spPr>
          <a:xfrm>
            <a:off x="703273" y="5521278"/>
            <a:ext cx="23255543" cy="37959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857250" lvl="1" indent="-857250" algn="l">
              <a:buClr>
                <a:srgbClr val="FC600A"/>
              </a:buClr>
              <a:buFont typeface="Webdings" panose="05030102010509060703" pitchFamily="18" charset="2"/>
              <a:buChar char="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User experience matters! </a:t>
            </a:r>
          </a:p>
          <a:p>
            <a:pPr marL="857250" lvl="1" indent="-857250" algn="l">
              <a:buClr>
                <a:srgbClr val="FC600A"/>
              </a:buClr>
              <a:buFont typeface="Webdings" panose="05030102010509060703" pitchFamily="18" charset="2"/>
              <a:buChar char="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Issues like broken links, and widowed or </a:t>
            </a:r>
          </a:p>
          <a:p>
            <a:pPr lvl="1" indent="0" algn="l">
              <a:buClr>
                <a:srgbClr val="FC600A"/>
              </a:buClr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	404 pages are visible  to Google and will impact </a:t>
            </a:r>
          </a:p>
          <a:p>
            <a:pPr lvl="1" indent="0" algn="l">
              <a:buClr>
                <a:srgbClr val="FC600A"/>
              </a:buClr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	your quality ratings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B7F108-C1C8-4D9F-83C7-618FF90F6AA8}"/>
              </a:ext>
            </a:extLst>
          </p:cNvPr>
          <p:cNvSpPr txBox="1"/>
          <p:nvPr/>
        </p:nvSpPr>
        <p:spPr>
          <a:xfrm>
            <a:off x="755529" y="10472469"/>
            <a:ext cx="23151032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US" sz="6000" b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TIP: </a:t>
            </a:r>
            <a:r>
              <a:rPr lang="en-US" sz="6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Use WebCEO.com to sniff out hidden technical issues.</a:t>
            </a:r>
            <a:endParaRPr lang="en-US" sz="6000" dirty="0">
              <a:latin typeface="Century Gothic" panose="020B0502020202020204" pitchFamily="34" charset="0"/>
            </a:endParaRPr>
          </a:p>
        </p:txBody>
      </p:sp>
      <p:pic>
        <p:nvPicPr>
          <p:cNvPr id="4" name="Picture 3" descr="A picture containing clock&#10;&#10;Description automatically generated">
            <a:extLst>
              <a:ext uri="{FF2B5EF4-FFF2-40B4-BE49-F238E27FC236}">
                <a16:creationId xmlns:a16="http://schemas.microsoft.com/office/drawing/2014/main" id="{FBD00ECF-823E-4C94-9593-8D60BC239B1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76008" y="3011266"/>
            <a:ext cx="4869791" cy="4090855"/>
          </a:xfrm>
          <a:prstGeom prst="rect">
            <a:avLst/>
          </a:prstGeom>
        </p:spPr>
      </p:pic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C8BD14F6-88BE-4FE4-A5EA-0EBD1B6E6D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-84685"/>
            <a:ext cx="7123809" cy="2374603"/>
          </a:xfrm>
          <a:prstGeom prst="rect">
            <a:avLst/>
          </a:prstGeom>
        </p:spPr>
      </p:pic>
      <p:sp>
        <p:nvSpPr>
          <p:cNvPr id="10" name="Shape 129">
            <a:extLst>
              <a:ext uri="{FF2B5EF4-FFF2-40B4-BE49-F238E27FC236}">
                <a16:creationId xmlns:a16="http://schemas.microsoft.com/office/drawing/2014/main" id="{667DF36A-C95C-48FD-840A-91B4B73C84F3}"/>
              </a:ext>
            </a:extLst>
          </p:cNvPr>
          <p:cNvSpPr/>
          <p:nvPr/>
        </p:nvSpPr>
        <p:spPr>
          <a:xfrm>
            <a:off x="771699" y="1473153"/>
            <a:ext cx="19040061" cy="15381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>
              <a:lnSpc>
                <a:spcPts val="13100"/>
              </a:lnSpc>
              <a:defRPr sz="7000">
                <a:solidFill>
                  <a:srgbClr val="24305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/>
            <a:r>
              <a:rPr lang="en-US" sz="7200" b="1" cap="all" dirty="0">
                <a:solidFill>
                  <a:srgbClr val="FC600A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Comprehensive Onsite Optimization </a:t>
            </a:r>
            <a:endParaRPr sz="7200" b="1" cap="all" dirty="0">
              <a:solidFill>
                <a:srgbClr val="FC600A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80390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325" y="3351033"/>
            <a:ext cx="19464435" cy="1000274"/>
          </a:xfrm>
        </p:spPr>
        <p:txBody>
          <a:bodyPr>
            <a:noAutofit/>
          </a:bodyPr>
          <a:lstStyle/>
          <a:p>
            <a:pPr marL="1143000" indent="-1143000" algn="l">
              <a:buClr>
                <a:srgbClr val="FC600A"/>
              </a:buClr>
              <a:buFont typeface="+mj-lt"/>
              <a:buAutoNum type="arabicPeriod" startAt="5"/>
            </a:pPr>
            <a:r>
              <a:rPr lang="en-US" sz="72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Cache Cleanup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224A44-3822-4EA1-844F-EC0C943EA7E6}"/>
              </a:ext>
            </a:extLst>
          </p:cNvPr>
          <p:cNvSpPr txBox="1"/>
          <p:nvPr/>
        </p:nvSpPr>
        <p:spPr>
          <a:xfrm>
            <a:off x="758325" y="5394776"/>
            <a:ext cx="23606352" cy="37959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857250" lvl="1" indent="-857250" algn="l">
              <a:buClr>
                <a:srgbClr val="FC600A"/>
              </a:buClr>
              <a:buFont typeface="Webdings" panose="05030102010509060703" pitchFamily="18" charset="2"/>
              <a:buChar char="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Fix “Cache Bloat” </a:t>
            </a:r>
          </a:p>
          <a:p>
            <a:pPr marL="857250" lvl="1" indent="-857250" algn="l">
              <a:buClr>
                <a:srgbClr val="FC600A"/>
              </a:buClr>
              <a:buFont typeface="Webdings" panose="05030102010509060703" pitchFamily="18" charset="2"/>
              <a:buChar char="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Create evergreen content, remove outdated blogs, and eliminate duplicate pages </a:t>
            </a:r>
          </a:p>
          <a:p>
            <a:pPr marL="857250" lvl="1" indent="-857250" algn="l">
              <a:buClr>
                <a:srgbClr val="FC600A"/>
              </a:buClr>
              <a:buFont typeface="Webdings" panose="05030102010509060703" pitchFamily="18" charset="2"/>
              <a:buChar char="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Maximizing crawl budget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B7F108-C1C8-4D9F-83C7-618FF90F6AA8}"/>
              </a:ext>
            </a:extLst>
          </p:cNvPr>
          <p:cNvSpPr txBox="1"/>
          <p:nvPr/>
        </p:nvSpPr>
        <p:spPr>
          <a:xfrm>
            <a:off x="788779" y="10044054"/>
            <a:ext cx="24209316" cy="19492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US" sz="6000" b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TIP: </a:t>
            </a:r>
            <a:r>
              <a:rPr lang="en-US" sz="6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Use “</a:t>
            </a:r>
            <a:r>
              <a:rPr lang="en-US" sz="6000" dirty="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Site:www.website.com</a:t>
            </a:r>
            <a:r>
              <a:rPr lang="en-US" sz="6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” command to see Google’s Cache of your site by searching the above on Google</a:t>
            </a:r>
            <a:endParaRPr lang="en-US" sz="6000" dirty="0">
              <a:latin typeface="Century Gothic" panose="020B0502020202020204" pitchFamily="34" charset="0"/>
            </a:endParaRPr>
          </a:p>
        </p:txBody>
      </p:sp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8BA31DE3-AF4F-446D-B136-CB338B55B8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-84685"/>
            <a:ext cx="7123809" cy="2374603"/>
          </a:xfrm>
          <a:prstGeom prst="rect">
            <a:avLst/>
          </a:prstGeom>
        </p:spPr>
      </p:pic>
      <p:sp>
        <p:nvSpPr>
          <p:cNvPr id="10" name="Shape 129">
            <a:extLst>
              <a:ext uri="{FF2B5EF4-FFF2-40B4-BE49-F238E27FC236}">
                <a16:creationId xmlns:a16="http://schemas.microsoft.com/office/drawing/2014/main" id="{62F38C52-0071-4731-830D-A967051D4C44}"/>
              </a:ext>
            </a:extLst>
          </p:cNvPr>
          <p:cNvSpPr/>
          <p:nvPr/>
        </p:nvSpPr>
        <p:spPr>
          <a:xfrm>
            <a:off x="771699" y="1473153"/>
            <a:ext cx="19040061" cy="15381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>
              <a:lnSpc>
                <a:spcPts val="13100"/>
              </a:lnSpc>
              <a:defRPr sz="7000">
                <a:solidFill>
                  <a:srgbClr val="24305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/>
            <a:r>
              <a:rPr lang="en-US" sz="7200" b="1" cap="all" dirty="0">
                <a:solidFill>
                  <a:srgbClr val="FC600A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Comprehensive Onsite Optimization </a:t>
            </a:r>
            <a:endParaRPr sz="7200" b="1" cap="all" dirty="0">
              <a:solidFill>
                <a:srgbClr val="FC600A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51586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0037" y="3351033"/>
            <a:ext cx="19464435" cy="1000274"/>
          </a:xfrm>
        </p:spPr>
        <p:txBody>
          <a:bodyPr>
            <a:noAutofit/>
          </a:bodyPr>
          <a:lstStyle/>
          <a:p>
            <a:pPr marL="1143000" indent="-1143000" algn="l">
              <a:buClr>
                <a:srgbClr val="FC600A"/>
              </a:buClr>
              <a:buFont typeface="+mj-lt"/>
              <a:buAutoNum type="arabicPeriod" startAt="6"/>
            </a:pPr>
            <a:r>
              <a:rPr lang="en-US" sz="72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Website Structure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224A44-3822-4EA1-844F-EC0C943EA7E6}"/>
              </a:ext>
            </a:extLst>
          </p:cNvPr>
          <p:cNvSpPr txBox="1"/>
          <p:nvPr/>
        </p:nvSpPr>
        <p:spPr>
          <a:xfrm>
            <a:off x="794901" y="4884808"/>
            <a:ext cx="23255543" cy="47192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857250" lvl="1" indent="-857250" algn="l">
              <a:buClr>
                <a:srgbClr val="FC600A"/>
              </a:buClr>
              <a:buFont typeface="Webdings" panose="05030102010509060703" pitchFamily="18" charset="2"/>
              <a:buChar char="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A website should resemble a </a:t>
            </a:r>
          </a:p>
          <a:p>
            <a:pPr lvl="1" indent="0" algn="l">
              <a:buClr>
                <a:srgbClr val="FC600A"/>
              </a:buClr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	well-organized outline or book</a:t>
            </a:r>
          </a:p>
          <a:p>
            <a:pPr marL="857250" lvl="1" indent="-857250" algn="l">
              <a:buClr>
                <a:srgbClr val="FC600A"/>
              </a:buClr>
              <a:buFont typeface="Webdings" panose="05030102010509060703" pitchFamily="18" charset="2"/>
              <a:buChar char="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Core services as the main list-level</a:t>
            </a:r>
          </a:p>
          <a:p>
            <a:pPr marL="857250" lvl="1" indent="-857250" algn="l">
              <a:buClr>
                <a:srgbClr val="FC600A"/>
              </a:buClr>
              <a:buFont typeface="Webdings" panose="05030102010509060703" pitchFamily="18" charset="2"/>
              <a:buChar char="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Related topics should  be grouped into the </a:t>
            </a:r>
          </a:p>
          <a:p>
            <a:pPr lvl="1" indent="0" algn="l">
              <a:buClr>
                <a:srgbClr val="FC600A"/>
              </a:buClr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	appropriate folders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B7F108-C1C8-4D9F-83C7-618FF90F6AA8}"/>
              </a:ext>
            </a:extLst>
          </p:cNvPr>
          <p:cNvSpPr txBox="1"/>
          <p:nvPr/>
        </p:nvSpPr>
        <p:spPr>
          <a:xfrm>
            <a:off x="755529" y="10501050"/>
            <a:ext cx="23151032" cy="25648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US" sz="6000" b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TIP: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Consider keyword research and UX when determining website hierarchy (Believe it or not, users don’t always search how industry experts think they do!)</a:t>
            </a:r>
          </a:p>
        </p:txBody>
      </p:sp>
      <p:pic>
        <p:nvPicPr>
          <p:cNvPr id="9" name="Picture 8" descr="A picture containing stereo, black, sitting, white&#10;&#10;Description automatically generated">
            <a:extLst>
              <a:ext uri="{FF2B5EF4-FFF2-40B4-BE49-F238E27FC236}">
                <a16:creationId xmlns:a16="http://schemas.microsoft.com/office/drawing/2014/main" id="{09C88A5B-A2DA-49D2-935D-B79C2F11B5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08087" y="2371590"/>
            <a:ext cx="7680960" cy="7680960"/>
          </a:xfrm>
          <a:prstGeom prst="rect">
            <a:avLst/>
          </a:prstGeom>
        </p:spPr>
      </p:pic>
      <p:pic>
        <p:nvPicPr>
          <p:cNvPr id="10" name="Picture 9" descr="A close up of a sign&#10;&#10;Description automatically generated">
            <a:extLst>
              <a:ext uri="{FF2B5EF4-FFF2-40B4-BE49-F238E27FC236}">
                <a16:creationId xmlns:a16="http://schemas.microsoft.com/office/drawing/2014/main" id="{C6680DB0-7C72-4A2D-9D77-5A599B9141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-84685"/>
            <a:ext cx="7123809" cy="2374603"/>
          </a:xfrm>
          <a:prstGeom prst="rect">
            <a:avLst/>
          </a:prstGeom>
        </p:spPr>
      </p:pic>
      <p:sp>
        <p:nvSpPr>
          <p:cNvPr id="11" name="Shape 129">
            <a:extLst>
              <a:ext uri="{FF2B5EF4-FFF2-40B4-BE49-F238E27FC236}">
                <a16:creationId xmlns:a16="http://schemas.microsoft.com/office/drawing/2014/main" id="{16F65F6E-6304-4492-A919-F5422909A6AB}"/>
              </a:ext>
            </a:extLst>
          </p:cNvPr>
          <p:cNvSpPr/>
          <p:nvPr/>
        </p:nvSpPr>
        <p:spPr>
          <a:xfrm>
            <a:off x="771699" y="1473153"/>
            <a:ext cx="19040061" cy="15381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>
              <a:lnSpc>
                <a:spcPts val="13100"/>
              </a:lnSpc>
              <a:defRPr sz="7000">
                <a:solidFill>
                  <a:srgbClr val="24305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/>
            <a:r>
              <a:rPr lang="en-US" sz="7200" b="1" cap="all" dirty="0">
                <a:solidFill>
                  <a:srgbClr val="FC600A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Comprehensive Onsite Optimization </a:t>
            </a:r>
            <a:endParaRPr sz="7200" b="1" cap="all" dirty="0">
              <a:solidFill>
                <a:srgbClr val="FC600A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12428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7751" y="3141959"/>
            <a:ext cx="23151032" cy="1221093"/>
          </a:xfrm>
        </p:spPr>
        <p:txBody>
          <a:bodyPr>
            <a:normAutofit/>
          </a:bodyPr>
          <a:lstStyle/>
          <a:p>
            <a:pPr algn="l"/>
            <a:r>
              <a:rPr lang="en-US" sz="7200" b="1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Checklist: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D43870-C112-4CE2-9BF4-5974D890886D}"/>
              </a:ext>
            </a:extLst>
          </p:cNvPr>
          <p:cNvSpPr txBox="1"/>
          <p:nvPr/>
        </p:nvSpPr>
        <p:spPr>
          <a:xfrm>
            <a:off x="794901" y="4704383"/>
            <a:ext cx="22466779" cy="656590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1143000" indent="-1143000" algn="l">
              <a:buClr>
                <a:srgbClr val="FC600A"/>
              </a:buClr>
              <a:buFont typeface="+mj-lt"/>
              <a:buAutoNum type="arabicPeriod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Start with keyword research</a:t>
            </a:r>
          </a:p>
          <a:p>
            <a:pPr marL="1143000" indent="-1143000" algn="l">
              <a:buClr>
                <a:srgbClr val="FC600A"/>
              </a:buClr>
              <a:buFont typeface="+mj-lt"/>
              <a:buAutoNum type="arabicPeriod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Optimized Meta Data</a:t>
            </a:r>
          </a:p>
          <a:p>
            <a:pPr marL="1143000" indent="-1143000" algn="l">
              <a:buClr>
                <a:srgbClr val="FC600A"/>
              </a:buClr>
              <a:buFont typeface="+mj-lt"/>
              <a:buAutoNum type="arabicPeriod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Schematic Markup</a:t>
            </a:r>
          </a:p>
          <a:p>
            <a:pPr marL="1143000" indent="-1143000" algn="l">
              <a:buClr>
                <a:srgbClr val="FC600A"/>
              </a:buClr>
              <a:buFont typeface="+mj-lt"/>
              <a:buAutoNum type="arabicPeriod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Technical Audits</a:t>
            </a:r>
          </a:p>
          <a:p>
            <a:pPr marL="1143000" indent="-1143000" algn="l">
              <a:buClr>
                <a:srgbClr val="FC600A"/>
              </a:buClr>
              <a:buFont typeface="+mj-lt"/>
              <a:buAutoNum type="arabicPeriod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Cache Cleanup</a:t>
            </a:r>
          </a:p>
          <a:p>
            <a:pPr marL="1143000" indent="-1143000" algn="l">
              <a:buClr>
                <a:srgbClr val="FC600A"/>
              </a:buClr>
              <a:buFont typeface="+mj-lt"/>
              <a:buAutoNum type="arabicPeriod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Website Structure</a:t>
            </a:r>
          </a:p>
          <a:p>
            <a:pPr marL="1143000" indent="-1143000" algn="l">
              <a:buClr>
                <a:srgbClr val="FC600A"/>
              </a:buClr>
              <a:buFont typeface="+mj-lt"/>
              <a:buAutoNum type="arabicPeriod"/>
            </a:pPr>
            <a:endParaRPr lang="en-US" sz="6000" dirty="0">
              <a:latin typeface="Century Gothic" panose="020B0502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2CBB77-C901-4108-AAD7-F80B48C2160A}"/>
              </a:ext>
            </a:extLst>
          </p:cNvPr>
          <p:cNvSpPr txBox="1"/>
          <p:nvPr/>
        </p:nvSpPr>
        <p:spPr>
          <a:xfrm>
            <a:off x="771699" y="11611614"/>
            <a:ext cx="23151032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US" sz="6000" b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TIP: </a:t>
            </a:r>
            <a:r>
              <a:rPr lang="en-US" sz="6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Download this checklist at DigitalPR.com/SMX-West</a:t>
            </a:r>
          </a:p>
        </p:txBody>
      </p:sp>
      <p:pic>
        <p:nvPicPr>
          <p:cNvPr id="7" name="Picture 6" descr="A picture containing sitting, yellow, computer, white&#10;&#10;Description automatically generated">
            <a:extLst>
              <a:ext uri="{FF2B5EF4-FFF2-40B4-BE49-F238E27FC236}">
                <a16:creationId xmlns:a16="http://schemas.microsoft.com/office/drawing/2014/main" id="{D250A450-F6D7-47D5-BB7A-E2A869BEC5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29715" y="2841223"/>
            <a:ext cx="5954285" cy="5954285"/>
          </a:xfrm>
          <a:prstGeom prst="rect">
            <a:avLst/>
          </a:prstGeom>
        </p:spPr>
      </p:pic>
      <p:pic>
        <p:nvPicPr>
          <p:cNvPr id="10" name="Picture 9" descr="A close up of a sign&#10;&#10;Description automatically generated">
            <a:extLst>
              <a:ext uri="{FF2B5EF4-FFF2-40B4-BE49-F238E27FC236}">
                <a16:creationId xmlns:a16="http://schemas.microsoft.com/office/drawing/2014/main" id="{FD6DF255-F8E3-401A-89BA-71AB110831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-84685"/>
            <a:ext cx="7123809" cy="2374603"/>
          </a:xfrm>
          <a:prstGeom prst="rect">
            <a:avLst/>
          </a:prstGeom>
        </p:spPr>
      </p:pic>
      <p:sp>
        <p:nvSpPr>
          <p:cNvPr id="11" name="Shape 129">
            <a:extLst>
              <a:ext uri="{FF2B5EF4-FFF2-40B4-BE49-F238E27FC236}">
                <a16:creationId xmlns:a16="http://schemas.microsoft.com/office/drawing/2014/main" id="{6AF7F93A-120B-4187-914D-70FE1E253798}"/>
              </a:ext>
            </a:extLst>
          </p:cNvPr>
          <p:cNvSpPr/>
          <p:nvPr/>
        </p:nvSpPr>
        <p:spPr>
          <a:xfrm>
            <a:off x="771699" y="1473153"/>
            <a:ext cx="19040061" cy="15381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>
              <a:lnSpc>
                <a:spcPts val="13100"/>
              </a:lnSpc>
              <a:defRPr sz="7000">
                <a:solidFill>
                  <a:srgbClr val="24305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/>
            <a:r>
              <a:rPr lang="en-US" sz="7200" b="1" cap="all" dirty="0">
                <a:solidFill>
                  <a:srgbClr val="FC600A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Comprehensive Onsite Optimization </a:t>
            </a:r>
            <a:endParaRPr sz="7200" b="1" cap="all" dirty="0">
              <a:solidFill>
                <a:srgbClr val="FC600A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3186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close up of a womans face&#10;&#10;Description automatically generated">
            <a:extLst>
              <a:ext uri="{FF2B5EF4-FFF2-40B4-BE49-F238E27FC236}">
                <a16:creationId xmlns:a16="http://schemas.microsoft.com/office/drawing/2014/main" id="{02CF97F7-0229-4C41-A89A-AA25AC41507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4625" y="6858000"/>
            <a:ext cx="10107519" cy="673834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238A192-CA6E-46FA-B62D-D5C4F93C2AAD}"/>
              </a:ext>
            </a:extLst>
          </p:cNvPr>
          <p:cNvSpPr txBox="1"/>
          <p:nvPr/>
        </p:nvSpPr>
        <p:spPr>
          <a:xfrm>
            <a:off x="688575" y="7445929"/>
            <a:ext cx="24357676" cy="37702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marL="914400" indent="-914400" algn="l">
              <a:buClr>
                <a:srgbClr val="FC600A"/>
              </a:buClr>
              <a:buFont typeface="+mj-lt"/>
              <a:buAutoNum type="arabicPeriod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Responsive, contextually rich website</a:t>
            </a:r>
          </a:p>
          <a:p>
            <a:pPr marL="914400" indent="-914400" algn="l">
              <a:buClr>
                <a:srgbClr val="FC600A"/>
              </a:buClr>
              <a:buFont typeface="+mj-lt"/>
              <a:buAutoNum type="arabicPeriod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Comprehensive onsite optimization</a:t>
            </a:r>
          </a:p>
          <a:p>
            <a:pPr marL="914400" indent="-914400" algn="l">
              <a:buClr>
                <a:srgbClr val="FC600A"/>
              </a:buClr>
              <a:buFont typeface="+mj-lt"/>
              <a:buAutoNum type="arabicPeriod"/>
            </a:pPr>
            <a:r>
              <a:rPr lang="en-US" sz="6000" u="sng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Active Social Media profiles</a:t>
            </a:r>
          </a:p>
          <a:p>
            <a:pPr marL="914400" indent="-914400" algn="l">
              <a:buClr>
                <a:srgbClr val="FC600A"/>
              </a:buClr>
              <a:buFont typeface="+mj-lt"/>
              <a:buAutoNum type="arabicPeriod"/>
            </a:pPr>
            <a:endParaRPr lang="en-US" sz="6000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" name="Shape 129">
            <a:extLst>
              <a:ext uri="{FF2B5EF4-FFF2-40B4-BE49-F238E27FC236}">
                <a16:creationId xmlns:a16="http://schemas.microsoft.com/office/drawing/2014/main" id="{B86CC003-8A57-419B-B7E7-CF65FC4B07C8}"/>
              </a:ext>
            </a:extLst>
          </p:cNvPr>
          <p:cNvSpPr/>
          <p:nvPr/>
        </p:nvSpPr>
        <p:spPr>
          <a:xfrm>
            <a:off x="783336" y="1491441"/>
            <a:ext cx="14834764" cy="15381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>
              <a:lnSpc>
                <a:spcPts val="13100"/>
              </a:lnSpc>
              <a:defRPr sz="7000">
                <a:solidFill>
                  <a:srgbClr val="24305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/>
            <a:r>
              <a:rPr lang="en-US" sz="7200" b="1" cap="all" dirty="0">
                <a:solidFill>
                  <a:srgbClr val="FC600A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Strategies</a:t>
            </a:r>
            <a:endParaRPr sz="7200" b="1" cap="all" dirty="0">
              <a:solidFill>
                <a:srgbClr val="FC600A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D5FBD4C6-0AFA-4F74-A153-BD760442FA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-84685"/>
            <a:ext cx="7123809" cy="2374603"/>
          </a:xfrm>
          <a:prstGeom prst="rect">
            <a:avLst/>
          </a:prstGeom>
        </p:spPr>
      </p:pic>
      <p:sp>
        <p:nvSpPr>
          <p:cNvPr id="10" name="Shape 130">
            <a:extLst>
              <a:ext uri="{FF2B5EF4-FFF2-40B4-BE49-F238E27FC236}">
                <a16:creationId xmlns:a16="http://schemas.microsoft.com/office/drawing/2014/main" id="{2DEB275E-E458-41AD-9130-9266EE448F07}"/>
              </a:ext>
            </a:extLst>
          </p:cNvPr>
          <p:cNvSpPr/>
          <p:nvPr/>
        </p:nvSpPr>
        <p:spPr>
          <a:xfrm>
            <a:off x="755075" y="3311948"/>
            <a:ext cx="17815558" cy="11356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>
              <a:lnSpc>
                <a:spcPts val="11900"/>
              </a:lnSpc>
              <a:defRPr sz="6000">
                <a:solidFill>
                  <a:srgbClr val="24305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</a:lstStyle>
          <a:p>
            <a:pPr algn="l">
              <a:lnSpc>
                <a:spcPts val="8000"/>
              </a:lnSpc>
            </a:pPr>
            <a:r>
              <a:rPr lang="en-US" sz="10350" b="1" dirty="0">
                <a:latin typeface="Century Gothic" panose="020B0502020202020204" pitchFamily="34" charset="0"/>
                <a:ea typeface="Open Sans"/>
                <a:cs typeface="Open Sans"/>
                <a:sym typeface="Open Sans"/>
              </a:rPr>
              <a:t>Your Playbook for Success</a:t>
            </a:r>
            <a:endParaRPr sz="10350" b="1" dirty="0">
              <a:latin typeface="Century Gothic" panose="020B0502020202020204" pitchFamily="34" charset="0"/>
              <a:ea typeface="Open Sans"/>
              <a:cs typeface="Open Sans"/>
              <a:sym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11471539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4110" y="2032386"/>
            <a:ext cx="19464435" cy="1000274"/>
          </a:xfrm>
        </p:spPr>
        <p:txBody>
          <a:bodyPr>
            <a:noAutofit/>
          </a:bodyPr>
          <a:lstStyle/>
          <a:p>
            <a:pPr algn="l"/>
            <a:r>
              <a:rPr lang="en-US" sz="7200" b="1" cap="all" dirty="0">
                <a:solidFill>
                  <a:srgbClr val="FC600A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Active Social Media Profiles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3D101F-5A9F-4152-8831-A2A8F225D64E}"/>
              </a:ext>
            </a:extLst>
          </p:cNvPr>
          <p:cNvSpPr txBox="1"/>
          <p:nvPr/>
        </p:nvSpPr>
        <p:spPr>
          <a:xfrm>
            <a:off x="812154" y="3230315"/>
            <a:ext cx="22392902" cy="45345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US" sz="7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Social media enables brands to have a two-way conversation with customers. If social media accounts are not claimed or managed, your audience can control your brand reputation.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4C2456-B2F6-4C7B-AC27-2D1C63DB2D2A}"/>
              </a:ext>
            </a:extLst>
          </p:cNvPr>
          <p:cNvSpPr txBox="1"/>
          <p:nvPr/>
        </p:nvSpPr>
        <p:spPr>
          <a:xfrm>
            <a:off x="804950" y="10489684"/>
            <a:ext cx="22466779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Your checklist should include: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1A8BCE-F523-4C51-AE75-1CB9B53EF2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3496" y="7039901"/>
            <a:ext cx="14406097" cy="7925487"/>
          </a:xfrm>
          <a:prstGeom prst="rect">
            <a:avLst/>
          </a:prstGeom>
        </p:spPr>
      </p:pic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F822838A-C2D2-4C22-BE96-42F511CCDC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-84685"/>
            <a:ext cx="7123809" cy="2374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3342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2120" y="4459648"/>
            <a:ext cx="23410820" cy="1000274"/>
          </a:xfrm>
        </p:spPr>
        <p:txBody>
          <a:bodyPr>
            <a:noAutofit/>
          </a:bodyPr>
          <a:lstStyle/>
          <a:p>
            <a:pPr marL="1143000" indent="-1143000" algn="l">
              <a:buClr>
                <a:srgbClr val="FC600A"/>
              </a:buClr>
              <a:buFont typeface="+mj-lt"/>
              <a:buAutoNum type="arabicPeriod"/>
            </a:pPr>
            <a:r>
              <a:rPr lang="en-US" sz="72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Profiles set up on all major platforms relevant to your industry</a:t>
            </a:r>
            <a:endParaRPr lang="en-US" sz="7200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3D101F-5A9F-4152-8831-A2A8F225D64E}"/>
              </a:ext>
            </a:extLst>
          </p:cNvPr>
          <p:cNvSpPr txBox="1"/>
          <p:nvPr/>
        </p:nvSpPr>
        <p:spPr>
          <a:xfrm>
            <a:off x="761650" y="5826434"/>
            <a:ext cx="22392902" cy="37959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857250" lvl="1" indent="-857250" algn="l">
              <a:buClr>
                <a:srgbClr val="FC600A"/>
              </a:buClr>
              <a:buFont typeface="Webdings" panose="05030102010509060703" pitchFamily="18" charset="2"/>
              <a:buChar char="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Identify the social media platforms that will work best for the type of content you have to share</a:t>
            </a:r>
          </a:p>
          <a:p>
            <a:pPr marL="857250" lvl="1" indent="-857250" algn="l">
              <a:buClr>
                <a:srgbClr val="FC600A"/>
              </a:buClr>
              <a:buFont typeface="Webdings" panose="05030102010509060703" pitchFamily="18" charset="2"/>
              <a:buChar char="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Links and content? Try Facebook or LinkedIn </a:t>
            </a:r>
          </a:p>
          <a:p>
            <a:pPr marL="857250" lvl="1" indent="-857250" algn="l">
              <a:buClr>
                <a:srgbClr val="FC600A"/>
              </a:buClr>
              <a:buFont typeface="Webdings" panose="05030102010509060703" pitchFamily="18" charset="2"/>
              <a:buChar char="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Images? Try Instagram or Pinterest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54896C7-D96A-49B7-95B2-0003D7411D9B}"/>
              </a:ext>
            </a:extLst>
          </p:cNvPr>
          <p:cNvSpPr txBox="1"/>
          <p:nvPr/>
        </p:nvSpPr>
        <p:spPr>
          <a:xfrm>
            <a:off x="761650" y="10505250"/>
            <a:ext cx="23410819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US" sz="6000" b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TIP: </a:t>
            </a:r>
            <a:r>
              <a:rPr lang="en-US" sz="6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Use UTM URLs to track referral traffic from social platforms</a:t>
            </a:r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253396D5-C7D9-4B35-A196-BB92F75E41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-84685"/>
            <a:ext cx="7123809" cy="2374603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CC722730-1712-4B2D-8927-1EA50B8FC844}"/>
              </a:ext>
            </a:extLst>
          </p:cNvPr>
          <p:cNvSpPr txBox="1">
            <a:spLocks/>
          </p:cNvSpPr>
          <p:nvPr/>
        </p:nvSpPr>
        <p:spPr>
          <a:xfrm>
            <a:off x="754110" y="2032386"/>
            <a:ext cx="19464435" cy="10002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b">
            <a:noAutofit/>
          </a:bodyPr>
          <a:lstStyle>
            <a:lvl1pPr marL="0" marR="0" indent="0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0" marR="0" indent="171446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342892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514337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685783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857228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1028675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1200120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1371566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algn="l" hangingPunct="1"/>
            <a:r>
              <a:rPr lang="en-US" sz="7200" b="1" cap="all">
                <a:solidFill>
                  <a:srgbClr val="FC600A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Active Social Media Profiles</a:t>
            </a:r>
            <a:endParaRPr lang="en-US" sz="7200" b="1" cap="all" dirty="0">
              <a:solidFill>
                <a:srgbClr val="FC600A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20971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1389" y="3386286"/>
            <a:ext cx="23410820" cy="1000274"/>
          </a:xfrm>
        </p:spPr>
        <p:txBody>
          <a:bodyPr>
            <a:noAutofit/>
          </a:bodyPr>
          <a:lstStyle/>
          <a:p>
            <a:pPr marL="1143000" indent="-1143000" algn="l">
              <a:buClr>
                <a:srgbClr val="FC600A"/>
              </a:buClr>
              <a:buFont typeface="+mj-lt"/>
              <a:buAutoNum type="arabicPeriod" startAt="2"/>
            </a:pPr>
            <a:r>
              <a:rPr lang="en-US" sz="72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Accurate company information in all profiles</a:t>
            </a:r>
            <a:endParaRPr lang="en-US" sz="7200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3D101F-5A9F-4152-8831-A2A8F225D64E}"/>
              </a:ext>
            </a:extLst>
          </p:cNvPr>
          <p:cNvSpPr txBox="1"/>
          <p:nvPr/>
        </p:nvSpPr>
        <p:spPr>
          <a:xfrm>
            <a:off x="794901" y="4884241"/>
            <a:ext cx="18077075" cy="564257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857250" lvl="1" indent="-857250" algn="l">
              <a:buClr>
                <a:srgbClr val="FC600A"/>
              </a:buClr>
              <a:buFont typeface="Webdings" panose="05030102010509060703" pitchFamily="18" charset="2"/>
              <a:buChar char="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Each social media profile counts as a high-quality, relevant backlink to your domain and an added asset for SERPs </a:t>
            </a:r>
          </a:p>
          <a:p>
            <a:pPr marL="857250" lvl="1" indent="-857250" algn="l">
              <a:buClr>
                <a:srgbClr val="FC600A"/>
              </a:buClr>
              <a:buFont typeface="Webdings" panose="05030102010509060703" pitchFamily="18" charset="2"/>
              <a:buChar char="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This will contribute to NAP (Name, Address, Phone Number) consistency- so make sure your formatting is consistent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A3C8ACA-1759-4D51-9522-5D80865BBDB5}"/>
              </a:ext>
            </a:extLst>
          </p:cNvPr>
          <p:cNvSpPr txBox="1"/>
          <p:nvPr/>
        </p:nvSpPr>
        <p:spPr>
          <a:xfrm>
            <a:off x="794901" y="11083536"/>
            <a:ext cx="23151032" cy="19492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US" sz="6000" b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TIP: </a:t>
            </a:r>
            <a:r>
              <a:rPr lang="en-US" sz="6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Make sure your cover images fit properly on mobile devices!</a:t>
            </a:r>
          </a:p>
        </p:txBody>
      </p:sp>
      <p:pic>
        <p:nvPicPr>
          <p:cNvPr id="4" name="Picture 3" descr="A picture containing clock, sign&#10;&#10;Description automatically generated">
            <a:extLst>
              <a:ext uri="{FF2B5EF4-FFF2-40B4-BE49-F238E27FC236}">
                <a16:creationId xmlns:a16="http://schemas.microsoft.com/office/drawing/2014/main" id="{FBD99B49-119B-4937-BC3A-F8AFE09FE0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4786" y="4479624"/>
            <a:ext cx="4361147" cy="3803048"/>
          </a:xfrm>
          <a:prstGeom prst="rect">
            <a:avLst/>
          </a:prstGeom>
        </p:spPr>
      </p:pic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661E7483-63BE-4A2B-9D37-4EDA334042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-84685"/>
            <a:ext cx="7123809" cy="2374603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D6B0EFDF-7F18-473E-9456-0C0F8A3866BF}"/>
              </a:ext>
            </a:extLst>
          </p:cNvPr>
          <p:cNvSpPr txBox="1">
            <a:spLocks/>
          </p:cNvSpPr>
          <p:nvPr/>
        </p:nvSpPr>
        <p:spPr>
          <a:xfrm>
            <a:off x="754110" y="2032386"/>
            <a:ext cx="19464435" cy="10002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b">
            <a:noAutofit/>
          </a:bodyPr>
          <a:lstStyle>
            <a:lvl1pPr marL="0" marR="0" indent="0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0" marR="0" indent="171446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342892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514337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685783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857228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1028675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1200120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1371566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algn="l" hangingPunct="1"/>
            <a:r>
              <a:rPr lang="en-US" sz="7200" b="1" cap="all">
                <a:solidFill>
                  <a:srgbClr val="FC600A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Active Social Media Profiles</a:t>
            </a:r>
            <a:endParaRPr lang="en-US" sz="7200" b="1" cap="all" dirty="0">
              <a:solidFill>
                <a:srgbClr val="FC600A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93179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1416" y="4466935"/>
            <a:ext cx="23410820" cy="1000274"/>
          </a:xfrm>
        </p:spPr>
        <p:txBody>
          <a:bodyPr>
            <a:noAutofit/>
          </a:bodyPr>
          <a:lstStyle/>
          <a:p>
            <a:pPr marL="1143000" indent="-1143000" algn="l">
              <a:buClr>
                <a:srgbClr val="FC600A"/>
              </a:buClr>
              <a:buFont typeface="+mj-lt"/>
              <a:buAutoNum type="arabicPeriod" startAt="3"/>
            </a:pPr>
            <a:r>
              <a:rPr lang="en-US" sz="72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Curated feed with interesting and engaging content</a:t>
            </a:r>
            <a:endParaRPr lang="en-US" sz="7200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3D101F-5A9F-4152-8831-A2A8F225D64E}"/>
              </a:ext>
            </a:extLst>
          </p:cNvPr>
          <p:cNvSpPr txBox="1"/>
          <p:nvPr/>
        </p:nvSpPr>
        <p:spPr>
          <a:xfrm>
            <a:off x="741416" y="6116541"/>
            <a:ext cx="22392902" cy="37959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857250" lvl="1" indent="-857250" algn="l">
              <a:buClr>
                <a:srgbClr val="FC600A"/>
              </a:buClr>
              <a:buFont typeface="Webdings" panose="05030102010509060703" pitchFamily="18" charset="2"/>
              <a:buChar char="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Customers are choosing to follow you on social media</a:t>
            </a:r>
          </a:p>
          <a:p>
            <a:pPr marL="857250" lvl="1" indent="-857250" algn="l">
              <a:buClr>
                <a:srgbClr val="FC600A"/>
              </a:buClr>
              <a:buFont typeface="Webdings" panose="05030102010509060703" pitchFamily="18" charset="2"/>
              <a:buChar char="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Make it worth their while with valuable content that’s not just self-promotional</a:t>
            </a:r>
          </a:p>
          <a:p>
            <a:pPr marL="857250" lvl="1" indent="-857250" algn="l">
              <a:buClr>
                <a:srgbClr val="FC600A"/>
              </a:buClr>
              <a:buFont typeface="Webdings" panose="05030102010509060703" pitchFamily="18" charset="2"/>
              <a:buChar char="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Remember to also make it FUN and engaging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73437D-62EA-43B2-A1E1-67C5CCF62E82}"/>
              </a:ext>
            </a:extLst>
          </p:cNvPr>
          <p:cNvSpPr txBox="1"/>
          <p:nvPr/>
        </p:nvSpPr>
        <p:spPr>
          <a:xfrm>
            <a:off x="741416" y="12196575"/>
            <a:ext cx="23151032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US" sz="6000" b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TIP: </a:t>
            </a:r>
            <a:r>
              <a:rPr lang="en-US" sz="6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Vary content by platform so users follow you everywhere.</a:t>
            </a:r>
          </a:p>
        </p:txBody>
      </p:sp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B9D22972-AC49-4942-AB3F-64D3D4C5FD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-84685"/>
            <a:ext cx="7123809" cy="2374603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0654BED4-2951-484A-A2C1-37E1DC95B29F}"/>
              </a:ext>
            </a:extLst>
          </p:cNvPr>
          <p:cNvSpPr txBox="1">
            <a:spLocks/>
          </p:cNvSpPr>
          <p:nvPr/>
        </p:nvSpPr>
        <p:spPr>
          <a:xfrm>
            <a:off x="754110" y="2032386"/>
            <a:ext cx="19464435" cy="10002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b">
            <a:noAutofit/>
          </a:bodyPr>
          <a:lstStyle>
            <a:lvl1pPr marL="0" marR="0" indent="0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0" marR="0" indent="171446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342892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514337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685783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857228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1028675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1200120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1371566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algn="l" hangingPunct="1"/>
            <a:r>
              <a:rPr lang="en-US" sz="7200" b="1" cap="all" dirty="0">
                <a:solidFill>
                  <a:srgbClr val="FC600A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Active Social Media Profiles</a:t>
            </a:r>
          </a:p>
        </p:txBody>
      </p:sp>
    </p:spTree>
    <p:extLst>
      <p:ext uri="{BB962C8B-B14F-4D97-AF65-F5344CB8AC3E}">
        <p14:creationId xmlns:p14="http://schemas.microsoft.com/office/powerpoint/2010/main" val="30881394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4110" y="3367998"/>
            <a:ext cx="23410820" cy="1000274"/>
          </a:xfrm>
        </p:spPr>
        <p:txBody>
          <a:bodyPr>
            <a:noAutofit/>
          </a:bodyPr>
          <a:lstStyle/>
          <a:p>
            <a:pPr marL="1143000" indent="-1143000" algn="l">
              <a:buClr>
                <a:srgbClr val="FC600A"/>
              </a:buClr>
              <a:buFont typeface="+mj-lt"/>
              <a:buAutoNum type="arabicPeriod" startAt="4"/>
            </a:pPr>
            <a:r>
              <a:rPr lang="en-US" sz="72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Respond to messages and comments</a:t>
            </a:r>
            <a:endParaRPr lang="en-US" sz="7200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3D101F-5A9F-4152-8831-A2A8F225D64E}"/>
              </a:ext>
            </a:extLst>
          </p:cNvPr>
          <p:cNvSpPr txBox="1"/>
          <p:nvPr/>
        </p:nvSpPr>
        <p:spPr>
          <a:xfrm>
            <a:off x="794901" y="5604652"/>
            <a:ext cx="22392902" cy="37959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857250" lvl="1" indent="-857250" algn="l">
              <a:buClr>
                <a:srgbClr val="FC600A"/>
              </a:buClr>
              <a:buFont typeface="Webdings" panose="05030102010509060703" pitchFamily="18" charset="2"/>
              <a:buChar char="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Main purpose of social media is to engage</a:t>
            </a:r>
          </a:p>
          <a:p>
            <a:pPr marL="857250" lvl="1" indent="-857250" algn="l">
              <a:buClr>
                <a:srgbClr val="FC600A"/>
              </a:buClr>
              <a:buFont typeface="Webdings" panose="05030102010509060703" pitchFamily="18" charset="2"/>
              <a:buChar char="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You may encounter reviews, comments, or </a:t>
            </a:r>
          </a:p>
          <a:p>
            <a:pPr lvl="1" indent="0" algn="l">
              <a:buClr>
                <a:srgbClr val="FC600A"/>
              </a:buClr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	posts that don’t cast your brand in the best light</a:t>
            </a:r>
          </a:p>
          <a:p>
            <a:pPr marL="857250" lvl="1" indent="-857250" algn="l">
              <a:buClr>
                <a:srgbClr val="FC600A"/>
              </a:buClr>
              <a:buFont typeface="Webdings" panose="05030102010509060703" pitchFamily="18" charset="2"/>
              <a:buChar char="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Don’t let that stop you from engaging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132743-A9A8-4F04-AD9D-372C4386C8FB}"/>
              </a:ext>
            </a:extLst>
          </p:cNvPr>
          <p:cNvSpPr txBox="1"/>
          <p:nvPr/>
        </p:nvSpPr>
        <p:spPr>
          <a:xfrm>
            <a:off x="754110" y="12243284"/>
            <a:ext cx="23151032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US" sz="6000" b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TIP: </a:t>
            </a:r>
            <a:r>
              <a:rPr lang="en-US" sz="6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Plan out responses to negative comments in advance.</a:t>
            </a:r>
          </a:p>
        </p:txBody>
      </p:sp>
      <p:pic>
        <p:nvPicPr>
          <p:cNvPr id="4" name="Picture 3" descr="A picture containing drawing, clock&#10;&#10;Description automatically generated">
            <a:extLst>
              <a:ext uri="{FF2B5EF4-FFF2-40B4-BE49-F238E27FC236}">
                <a16:creationId xmlns:a16="http://schemas.microsoft.com/office/drawing/2014/main" id="{3760B4DD-6352-4394-8E66-26AD205773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2672" y="4194881"/>
            <a:ext cx="3305131" cy="3795911"/>
          </a:xfrm>
          <a:prstGeom prst="rect">
            <a:avLst/>
          </a:prstGeom>
        </p:spPr>
      </p:pic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EE8E0937-750B-4006-8D98-8E53CEA4C1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-84685"/>
            <a:ext cx="7123809" cy="2374603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C7738A91-F9AF-4639-86D0-68176711C139}"/>
              </a:ext>
            </a:extLst>
          </p:cNvPr>
          <p:cNvSpPr txBox="1">
            <a:spLocks/>
          </p:cNvSpPr>
          <p:nvPr/>
        </p:nvSpPr>
        <p:spPr>
          <a:xfrm>
            <a:off x="754110" y="2032386"/>
            <a:ext cx="19464435" cy="10002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b">
            <a:noAutofit/>
          </a:bodyPr>
          <a:lstStyle>
            <a:lvl1pPr marL="0" marR="0" indent="0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0" marR="0" indent="171446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342892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514337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685783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857228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1028675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1200120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1371566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algn="l" hangingPunct="1"/>
            <a:r>
              <a:rPr lang="en-US" sz="7200" b="1" cap="all">
                <a:solidFill>
                  <a:srgbClr val="FC600A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Active Social Media Profiles</a:t>
            </a:r>
            <a:endParaRPr lang="en-US" sz="7200" b="1" cap="all" dirty="0">
              <a:solidFill>
                <a:srgbClr val="FC600A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83044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6613" y="3145769"/>
            <a:ext cx="23151032" cy="1221093"/>
          </a:xfrm>
        </p:spPr>
        <p:txBody>
          <a:bodyPr>
            <a:normAutofit/>
          </a:bodyPr>
          <a:lstStyle/>
          <a:p>
            <a:pPr algn="l"/>
            <a:r>
              <a:rPr lang="en-US" sz="7200" b="1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Checklist: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D43870-C112-4CE2-9BF4-5974D890886D}"/>
              </a:ext>
            </a:extLst>
          </p:cNvPr>
          <p:cNvSpPr txBox="1"/>
          <p:nvPr/>
        </p:nvSpPr>
        <p:spPr>
          <a:xfrm>
            <a:off x="626102" y="4648459"/>
            <a:ext cx="19889710" cy="564257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1143000" indent="-1143000" algn="l">
              <a:buClr>
                <a:srgbClr val="FC600A"/>
              </a:buClr>
              <a:buFont typeface="+mj-lt"/>
              <a:buAutoNum type="arabicPeriod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Profiles set up on all major platforms relevant to your industry</a:t>
            </a:r>
          </a:p>
          <a:p>
            <a:pPr marL="1143000" indent="-1143000" algn="l">
              <a:buClr>
                <a:srgbClr val="FC600A"/>
              </a:buClr>
              <a:buFont typeface="+mj-lt"/>
              <a:buAutoNum type="arabicPeriod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Accurate company information in all profiles</a:t>
            </a:r>
          </a:p>
          <a:p>
            <a:pPr marL="1143000" indent="-1143000" algn="l">
              <a:buClr>
                <a:srgbClr val="FC600A"/>
              </a:buClr>
              <a:buFont typeface="+mj-lt"/>
              <a:buAutoNum type="arabicPeriod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Curated feed with interesting and engaging content</a:t>
            </a:r>
          </a:p>
          <a:p>
            <a:pPr marL="1143000" indent="-1143000" algn="l">
              <a:buClr>
                <a:srgbClr val="FC600A"/>
              </a:buClr>
              <a:buFont typeface="+mj-lt"/>
              <a:buAutoNum type="arabicPeriod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Respond to messages and comments  </a:t>
            </a:r>
            <a:endParaRPr lang="en-US" sz="6000" dirty="0">
              <a:latin typeface="Century Gothic" panose="020B0502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233827C-CB06-4CFC-A110-CA30F8A68ED9}"/>
              </a:ext>
            </a:extLst>
          </p:cNvPr>
          <p:cNvSpPr txBox="1"/>
          <p:nvPr/>
        </p:nvSpPr>
        <p:spPr>
          <a:xfrm>
            <a:off x="754110" y="12173057"/>
            <a:ext cx="23151032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US" sz="6000" b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TIP: </a:t>
            </a:r>
            <a:r>
              <a:rPr lang="en-US" sz="6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Download this checklist at DigitalPR.com/SMX-West</a:t>
            </a:r>
          </a:p>
        </p:txBody>
      </p:sp>
      <p:pic>
        <p:nvPicPr>
          <p:cNvPr id="4" name="Picture 3" descr="A picture containing sitting, yellow, computer, white&#10;&#10;Description automatically generated">
            <a:extLst>
              <a:ext uri="{FF2B5EF4-FFF2-40B4-BE49-F238E27FC236}">
                <a16:creationId xmlns:a16="http://schemas.microsoft.com/office/drawing/2014/main" id="{0EF4A6E9-A482-4C00-936C-2A49453F29D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8384" y="2966239"/>
            <a:ext cx="5954285" cy="5954285"/>
          </a:xfrm>
          <a:prstGeom prst="rect">
            <a:avLst/>
          </a:prstGeom>
        </p:spPr>
      </p:pic>
      <p:pic>
        <p:nvPicPr>
          <p:cNvPr id="10" name="Picture 9" descr="A close up of a sign&#10;&#10;Description automatically generated">
            <a:extLst>
              <a:ext uri="{FF2B5EF4-FFF2-40B4-BE49-F238E27FC236}">
                <a16:creationId xmlns:a16="http://schemas.microsoft.com/office/drawing/2014/main" id="{06A41F8C-8CB4-4900-AD48-F17F5B3E01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-84685"/>
            <a:ext cx="7123809" cy="2374603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4E47E028-E95E-4578-A4AD-EF9649DC14B3}"/>
              </a:ext>
            </a:extLst>
          </p:cNvPr>
          <p:cNvSpPr txBox="1">
            <a:spLocks/>
          </p:cNvSpPr>
          <p:nvPr/>
        </p:nvSpPr>
        <p:spPr>
          <a:xfrm>
            <a:off x="754110" y="2032386"/>
            <a:ext cx="19464435" cy="10002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b">
            <a:noAutofit/>
          </a:bodyPr>
          <a:lstStyle>
            <a:lvl1pPr marL="0" marR="0" indent="0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0" marR="0" indent="171446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342892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514337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685783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857228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1028675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1200120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1371566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algn="l" hangingPunct="1"/>
            <a:r>
              <a:rPr lang="en-US" sz="7200" b="1" cap="all">
                <a:solidFill>
                  <a:srgbClr val="FC600A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Active Social Media Profiles</a:t>
            </a:r>
            <a:endParaRPr lang="en-US" sz="7200" b="1" cap="all" dirty="0">
              <a:solidFill>
                <a:srgbClr val="FC600A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3312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close up of a womans face&#10;&#10;Description automatically generated">
            <a:extLst>
              <a:ext uri="{FF2B5EF4-FFF2-40B4-BE49-F238E27FC236}">
                <a16:creationId xmlns:a16="http://schemas.microsoft.com/office/drawing/2014/main" id="{02CF97F7-0229-4C41-A89A-AA25AC41507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18100" y="6977654"/>
            <a:ext cx="8744220" cy="673834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238A192-CA6E-46FA-B62D-D5C4F93C2AAD}"/>
              </a:ext>
            </a:extLst>
          </p:cNvPr>
          <p:cNvSpPr txBox="1"/>
          <p:nvPr/>
        </p:nvSpPr>
        <p:spPr>
          <a:xfrm>
            <a:off x="838200" y="6008080"/>
            <a:ext cx="24357676" cy="46935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marL="914400" indent="-914400" algn="l">
              <a:buClr>
                <a:srgbClr val="FC600A"/>
              </a:buClr>
              <a:buFont typeface="+mj-lt"/>
              <a:buAutoNum type="arabicPeriod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Responsive, contextually rich website</a:t>
            </a:r>
          </a:p>
          <a:p>
            <a:pPr marL="914400" indent="-914400" algn="l">
              <a:buClr>
                <a:srgbClr val="FC600A"/>
              </a:buClr>
              <a:buFont typeface="+mj-lt"/>
              <a:buAutoNum type="arabicPeriod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Comprehensive onsite optimization</a:t>
            </a:r>
          </a:p>
          <a:p>
            <a:pPr marL="914400" indent="-914400" algn="l">
              <a:buClr>
                <a:srgbClr val="FC600A"/>
              </a:buClr>
              <a:buFont typeface="+mj-lt"/>
              <a:buAutoNum type="arabicPeriod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Active Social Media profiles</a:t>
            </a:r>
          </a:p>
          <a:p>
            <a:pPr marL="914400" indent="-914400" algn="l">
              <a:buClr>
                <a:srgbClr val="FC600A"/>
              </a:buClr>
              <a:buFont typeface="+mj-lt"/>
              <a:buAutoNum type="arabicPeriod"/>
            </a:pPr>
            <a:r>
              <a:rPr lang="en-US" sz="6000" u="sng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Ongoing high DA backlink building</a:t>
            </a:r>
          </a:p>
          <a:p>
            <a:pPr marL="914400" indent="-914400" algn="l">
              <a:buClr>
                <a:srgbClr val="FC600A"/>
              </a:buClr>
              <a:buFont typeface="+mj-lt"/>
              <a:buAutoNum type="arabicPeriod"/>
            </a:pPr>
            <a:endParaRPr lang="en-US" sz="6000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" name="Shape 129">
            <a:extLst>
              <a:ext uri="{FF2B5EF4-FFF2-40B4-BE49-F238E27FC236}">
                <a16:creationId xmlns:a16="http://schemas.microsoft.com/office/drawing/2014/main" id="{B86CC003-8A57-419B-B7E7-CF65FC4B07C8}"/>
              </a:ext>
            </a:extLst>
          </p:cNvPr>
          <p:cNvSpPr/>
          <p:nvPr/>
        </p:nvSpPr>
        <p:spPr>
          <a:xfrm>
            <a:off x="783336" y="1491441"/>
            <a:ext cx="14834764" cy="15381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>
              <a:lnSpc>
                <a:spcPts val="13100"/>
              </a:lnSpc>
              <a:defRPr sz="7000">
                <a:solidFill>
                  <a:srgbClr val="24305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/>
            <a:r>
              <a:rPr lang="en-US" sz="7200" b="1" cap="all" dirty="0">
                <a:solidFill>
                  <a:srgbClr val="FC600A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Strategies</a:t>
            </a:r>
            <a:endParaRPr sz="7200" b="1" cap="all" dirty="0">
              <a:solidFill>
                <a:srgbClr val="FC600A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AE9B3C94-3D17-4F2D-9B99-E6024C033C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-84685"/>
            <a:ext cx="7123809" cy="2374603"/>
          </a:xfrm>
          <a:prstGeom prst="rect">
            <a:avLst/>
          </a:prstGeom>
        </p:spPr>
      </p:pic>
      <p:sp>
        <p:nvSpPr>
          <p:cNvPr id="10" name="Shape 130">
            <a:extLst>
              <a:ext uri="{FF2B5EF4-FFF2-40B4-BE49-F238E27FC236}">
                <a16:creationId xmlns:a16="http://schemas.microsoft.com/office/drawing/2014/main" id="{6F13A89B-3A95-4F55-AD78-A9F6B72453D3}"/>
              </a:ext>
            </a:extLst>
          </p:cNvPr>
          <p:cNvSpPr/>
          <p:nvPr/>
        </p:nvSpPr>
        <p:spPr>
          <a:xfrm>
            <a:off x="755075" y="3311948"/>
            <a:ext cx="17815558" cy="11356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>
              <a:lnSpc>
                <a:spcPts val="11900"/>
              </a:lnSpc>
              <a:defRPr sz="6000">
                <a:solidFill>
                  <a:srgbClr val="24305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</a:lstStyle>
          <a:p>
            <a:pPr algn="l">
              <a:lnSpc>
                <a:spcPts val="8000"/>
              </a:lnSpc>
            </a:pPr>
            <a:r>
              <a:rPr lang="en-US" sz="10350" b="1" dirty="0">
                <a:latin typeface="Century Gothic" panose="020B0502020202020204" pitchFamily="34" charset="0"/>
                <a:ea typeface="Open Sans"/>
                <a:cs typeface="Open Sans"/>
                <a:sym typeface="Open Sans"/>
              </a:rPr>
              <a:t>Your Playbook for Success</a:t>
            </a:r>
            <a:endParaRPr sz="10350" b="1" dirty="0">
              <a:latin typeface="Century Gothic" panose="020B0502020202020204" pitchFamily="34" charset="0"/>
              <a:ea typeface="Open Sans"/>
              <a:cs typeface="Open Sans"/>
              <a:sym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9790021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0774561-C29B-4782-B292-06EC7A167EB1}"/>
              </a:ext>
            </a:extLst>
          </p:cNvPr>
          <p:cNvSpPr txBox="1"/>
          <p:nvPr/>
        </p:nvSpPr>
        <p:spPr>
          <a:xfrm>
            <a:off x="758325" y="4536514"/>
            <a:ext cx="18457376" cy="37959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857250" lvl="1" indent="-857250" algn="l">
              <a:buClr>
                <a:srgbClr val="FC600A"/>
              </a:buClr>
              <a:buFont typeface="Webdings" panose="05030102010509060703" pitchFamily="18" charset="2"/>
              <a:buChar char="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Backlinks are a cornerstone of Organic SEO</a:t>
            </a:r>
          </a:p>
          <a:p>
            <a:pPr marL="857250" lvl="1" indent="-857250" algn="l">
              <a:buClr>
                <a:srgbClr val="FC600A"/>
              </a:buClr>
              <a:buFont typeface="Webdings" panose="05030102010509060703" pitchFamily="18" charset="2"/>
              <a:buChar char="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They help boost the results of Digital PR campaigns and assets</a:t>
            </a:r>
          </a:p>
          <a:p>
            <a:pPr marL="857250" lvl="1" indent="-857250" algn="l">
              <a:buClr>
                <a:srgbClr val="FC600A"/>
              </a:buClr>
              <a:buFont typeface="Webdings" panose="05030102010509060703" pitchFamily="18" charset="2"/>
              <a:buChar char="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However, not all backlinks are created equal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4F36671-E241-48CF-AA8C-92EF597CD8F2}"/>
              </a:ext>
            </a:extLst>
          </p:cNvPr>
          <p:cNvSpPr txBox="1"/>
          <p:nvPr/>
        </p:nvSpPr>
        <p:spPr>
          <a:xfrm>
            <a:off x="804950" y="10489684"/>
            <a:ext cx="22466779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Your checklist should include:</a:t>
            </a:r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49DC2BEA-650B-4E3C-9FD3-D2094FC3350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30" b="56000"/>
          <a:stretch/>
        </p:blipFill>
        <p:spPr>
          <a:xfrm rot="481017">
            <a:off x="20117170" y="4204437"/>
            <a:ext cx="3588307" cy="3809927"/>
          </a:xfrm>
          <a:prstGeom prst="rect">
            <a:avLst/>
          </a:prstGeom>
        </p:spPr>
      </p:pic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0592D744-21EF-48D4-9E8B-D41ED33B12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-84685"/>
            <a:ext cx="7123809" cy="2374603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48B330F0-3EB2-43AF-989F-64F576EF5C37}"/>
              </a:ext>
            </a:extLst>
          </p:cNvPr>
          <p:cNvSpPr txBox="1">
            <a:spLocks/>
          </p:cNvSpPr>
          <p:nvPr/>
        </p:nvSpPr>
        <p:spPr>
          <a:xfrm>
            <a:off x="758325" y="2016273"/>
            <a:ext cx="19464435" cy="10002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b">
            <a:noAutofit/>
          </a:bodyPr>
          <a:lstStyle>
            <a:lvl1pPr marL="0" marR="0" indent="0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0" marR="0" indent="171446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342892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514337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685783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857228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1028675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1200120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1371566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algn="l" hangingPunct="1"/>
            <a:r>
              <a:rPr lang="en-US" sz="7200" b="1" cap="all" dirty="0">
                <a:solidFill>
                  <a:srgbClr val="FC600A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Ongoing </a:t>
            </a:r>
            <a:r>
              <a:rPr lang="en-US" sz="7200" b="1" cap="all" dirty="0" err="1">
                <a:solidFill>
                  <a:srgbClr val="FC600A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backLink</a:t>
            </a:r>
            <a:r>
              <a:rPr lang="en-US" sz="7200" b="1" cap="all" dirty="0">
                <a:solidFill>
                  <a:srgbClr val="FC600A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building</a:t>
            </a:r>
          </a:p>
        </p:txBody>
      </p:sp>
    </p:spTree>
    <p:extLst>
      <p:ext uri="{BB962C8B-B14F-4D97-AF65-F5344CB8AC3E}">
        <p14:creationId xmlns:p14="http://schemas.microsoft.com/office/powerpoint/2010/main" val="41871856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272" y="4532800"/>
            <a:ext cx="23410820" cy="1000274"/>
          </a:xfrm>
        </p:spPr>
        <p:txBody>
          <a:bodyPr>
            <a:noAutofit/>
          </a:bodyPr>
          <a:lstStyle/>
          <a:p>
            <a:pPr marL="1143000" indent="-1143000" algn="l">
              <a:buClr>
                <a:srgbClr val="FC600A"/>
              </a:buClr>
              <a:buFont typeface="+mj-lt"/>
              <a:buAutoNum type="arabicPeriod"/>
            </a:pPr>
            <a:r>
              <a:rPr lang="en-US" sz="72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Digital Press Release Syndication</a:t>
            </a:r>
            <a:br>
              <a:rPr lang="en-US" sz="72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endParaRPr lang="en-US" sz="7200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3D101F-5A9F-4152-8831-A2A8F225D64E}"/>
              </a:ext>
            </a:extLst>
          </p:cNvPr>
          <p:cNvSpPr txBox="1"/>
          <p:nvPr/>
        </p:nvSpPr>
        <p:spPr>
          <a:xfrm>
            <a:off x="772398" y="5357665"/>
            <a:ext cx="17432475" cy="37959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857250" lvl="1" indent="-857250" algn="l">
              <a:buClr>
                <a:srgbClr val="FC600A"/>
              </a:buClr>
              <a:buFont typeface="Webdings" panose="05030102010509060703" pitchFamily="18" charset="2"/>
              <a:buChar char="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A well-written, timely and topical press release can result in hundreds of backlinks and brand mentions on credible platforms</a:t>
            </a:r>
          </a:p>
          <a:p>
            <a:pPr marL="857250" lvl="1" indent="-857250" algn="l">
              <a:buClr>
                <a:srgbClr val="FC600A"/>
              </a:buClr>
              <a:buFont typeface="Webdings" panose="05030102010509060703" pitchFamily="18" charset="2"/>
              <a:buChar char="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Don’t miss out on this easy win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4F680B-22D7-475B-AC77-6B68855F900B}"/>
              </a:ext>
            </a:extLst>
          </p:cNvPr>
          <p:cNvSpPr txBox="1"/>
          <p:nvPr/>
        </p:nvSpPr>
        <p:spPr>
          <a:xfrm>
            <a:off x="772398" y="10492472"/>
            <a:ext cx="23151032" cy="19492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US" sz="6000" b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TIP: </a:t>
            </a:r>
            <a:r>
              <a:rPr lang="en-US" sz="6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Focus on growth, development, or timely content for maximum pick-up</a:t>
            </a:r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81D6E265-F886-4E69-AF4B-B5CDA437D7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7914" y="4199960"/>
            <a:ext cx="3570266" cy="3794273"/>
          </a:xfrm>
          <a:prstGeom prst="rect">
            <a:avLst/>
          </a:prstGeom>
        </p:spPr>
      </p:pic>
      <p:pic>
        <p:nvPicPr>
          <p:cNvPr id="10" name="Picture 9" descr="A close up of a sign&#10;&#10;Description automatically generated">
            <a:extLst>
              <a:ext uri="{FF2B5EF4-FFF2-40B4-BE49-F238E27FC236}">
                <a16:creationId xmlns:a16="http://schemas.microsoft.com/office/drawing/2014/main" id="{3F0A51D5-4BAA-4407-A362-796D835863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-84685"/>
            <a:ext cx="7123809" cy="2374603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FF17ED79-D2DC-4473-A88A-74D0FFCE9C24}"/>
              </a:ext>
            </a:extLst>
          </p:cNvPr>
          <p:cNvSpPr txBox="1">
            <a:spLocks/>
          </p:cNvSpPr>
          <p:nvPr/>
        </p:nvSpPr>
        <p:spPr>
          <a:xfrm>
            <a:off x="758325" y="2016273"/>
            <a:ext cx="19464435" cy="10002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b">
            <a:noAutofit/>
          </a:bodyPr>
          <a:lstStyle>
            <a:lvl1pPr marL="0" marR="0" indent="0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0" marR="0" indent="171446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342892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514337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685783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857228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1028675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1200120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1371566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algn="l" hangingPunct="1"/>
            <a:r>
              <a:rPr lang="en-US" sz="7200" b="1" cap="all" dirty="0">
                <a:solidFill>
                  <a:srgbClr val="FC600A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Ongoing </a:t>
            </a:r>
            <a:r>
              <a:rPr lang="en-US" sz="7200" b="1" cap="all" dirty="0" err="1">
                <a:solidFill>
                  <a:srgbClr val="FC600A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backLink</a:t>
            </a:r>
            <a:r>
              <a:rPr lang="en-US" sz="7200" b="1" cap="all" dirty="0">
                <a:solidFill>
                  <a:srgbClr val="FC600A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building</a:t>
            </a:r>
          </a:p>
        </p:txBody>
      </p:sp>
    </p:spTree>
    <p:extLst>
      <p:ext uri="{BB962C8B-B14F-4D97-AF65-F5344CB8AC3E}">
        <p14:creationId xmlns:p14="http://schemas.microsoft.com/office/powerpoint/2010/main" val="11024453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272" y="4532800"/>
            <a:ext cx="23410820" cy="1000274"/>
          </a:xfrm>
        </p:spPr>
        <p:txBody>
          <a:bodyPr>
            <a:noAutofit/>
          </a:bodyPr>
          <a:lstStyle/>
          <a:p>
            <a:pPr marL="1143000" indent="-1143000" algn="l">
              <a:buClr>
                <a:srgbClr val="FC600A"/>
              </a:buClr>
              <a:buFont typeface="+mj-lt"/>
              <a:buAutoNum type="arabicPeriod" startAt="2"/>
            </a:pPr>
            <a:r>
              <a:rPr lang="en-US" sz="72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Backlink acquisition from high DA sources</a:t>
            </a:r>
            <a:br>
              <a:rPr lang="en-US" sz="72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endParaRPr lang="en-US" sz="7200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3D101F-5A9F-4152-8831-A2A8F225D64E}"/>
              </a:ext>
            </a:extLst>
          </p:cNvPr>
          <p:cNvSpPr txBox="1"/>
          <p:nvPr/>
        </p:nvSpPr>
        <p:spPr>
          <a:xfrm>
            <a:off x="745026" y="5195770"/>
            <a:ext cx="18124865" cy="47192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857250" lvl="1" indent="-857250" algn="l">
              <a:buClr>
                <a:srgbClr val="FC600A"/>
              </a:buClr>
              <a:buFont typeface="Webdings" panose="05030102010509060703" pitchFamily="18" charset="2"/>
              <a:buChar char="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Not all backlinks are created equal</a:t>
            </a:r>
          </a:p>
          <a:p>
            <a:pPr marL="857250" lvl="1" indent="-857250" algn="l">
              <a:buClr>
                <a:srgbClr val="FC600A"/>
              </a:buClr>
              <a:buFont typeface="Webdings" panose="05030102010509060703" pitchFamily="18" charset="2"/>
              <a:buChar char="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Each backlink you acquire is like a vote- make sure you want those votes you’re getting</a:t>
            </a:r>
          </a:p>
          <a:p>
            <a:pPr marL="857250" lvl="1" indent="-857250" algn="l">
              <a:buClr>
                <a:srgbClr val="FC600A"/>
              </a:buClr>
              <a:buFont typeface="Webdings" panose="05030102010509060703" pitchFamily="18" charset="2"/>
              <a:buChar char="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Diversify your link profile across all assets you want to rank, including social profiles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4F680B-22D7-475B-AC77-6B68855F900B}"/>
              </a:ext>
            </a:extLst>
          </p:cNvPr>
          <p:cNvSpPr txBox="1"/>
          <p:nvPr/>
        </p:nvSpPr>
        <p:spPr>
          <a:xfrm>
            <a:off x="794901" y="10475847"/>
            <a:ext cx="23151032" cy="19492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US" sz="6000" b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TIP: </a:t>
            </a:r>
            <a:r>
              <a:rPr lang="en-US" sz="6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Always select responsive websites with SSL certificates for backlinks</a:t>
            </a:r>
          </a:p>
        </p:txBody>
      </p:sp>
      <p:pic>
        <p:nvPicPr>
          <p:cNvPr id="4" name="Picture 3" descr="A picture containing light&#10;&#10;Description automatically generated">
            <a:extLst>
              <a:ext uri="{FF2B5EF4-FFF2-40B4-BE49-F238E27FC236}">
                <a16:creationId xmlns:a16="http://schemas.microsoft.com/office/drawing/2014/main" id="{7A782785-F54A-4D68-91C7-F183781954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6332" y="4179328"/>
            <a:ext cx="3374270" cy="3879543"/>
          </a:xfrm>
          <a:prstGeom prst="rect">
            <a:avLst/>
          </a:prstGeom>
        </p:spPr>
      </p:pic>
      <p:pic>
        <p:nvPicPr>
          <p:cNvPr id="10" name="Picture 9" descr="A close up of a sign&#10;&#10;Description automatically generated">
            <a:extLst>
              <a:ext uri="{FF2B5EF4-FFF2-40B4-BE49-F238E27FC236}">
                <a16:creationId xmlns:a16="http://schemas.microsoft.com/office/drawing/2014/main" id="{E70A00D8-1887-4827-852E-6FF71DF627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-84685"/>
            <a:ext cx="7123809" cy="2374603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F2796EC5-B670-4856-BE69-E5465B04DA89}"/>
              </a:ext>
            </a:extLst>
          </p:cNvPr>
          <p:cNvSpPr txBox="1">
            <a:spLocks/>
          </p:cNvSpPr>
          <p:nvPr/>
        </p:nvSpPr>
        <p:spPr>
          <a:xfrm>
            <a:off x="758325" y="2016273"/>
            <a:ext cx="19464435" cy="10002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b">
            <a:noAutofit/>
          </a:bodyPr>
          <a:lstStyle>
            <a:lvl1pPr marL="0" marR="0" indent="0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0" marR="0" indent="171446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342892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514337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685783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857228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1028675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1200120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1371566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algn="l" hangingPunct="1"/>
            <a:r>
              <a:rPr lang="en-US" sz="7200" b="1" cap="all" dirty="0">
                <a:solidFill>
                  <a:srgbClr val="FC600A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Ongoing </a:t>
            </a:r>
            <a:r>
              <a:rPr lang="en-US" sz="7200" b="1" cap="all" dirty="0" err="1">
                <a:solidFill>
                  <a:srgbClr val="FC600A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backLink</a:t>
            </a:r>
            <a:r>
              <a:rPr lang="en-US" sz="7200" b="1" cap="all" dirty="0">
                <a:solidFill>
                  <a:srgbClr val="FC600A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building</a:t>
            </a:r>
          </a:p>
        </p:txBody>
      </p:sp>
    </p:spTree>
    <p:extLst>
      <p:ext uri="{BB962C8B-B14F-4D97-AF65-F5344CB8AC3E}">
        <p14:creationId xmlns:p14="http://schemas.microsoft.com/office/powerpoint/2010/main" val="29019309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8274" y="4532800"/>
            <a:ext cx="23410820" cy="1000274"/>
          </a:xfrm>
        </p:spPr>
        <p:txBody>
          <a:bodyPr>
            <a:noAutofit/>
          </a:bodyPr>
          <a:lstStyle/>
          <a:p>
            <a:pPr marL="1143000" indent="-1143000" algn="l">
              <a:buClr>
                <a:srgbClr val="FC600A"/>
              </a:buClr>
              <a:buFont typeface="+mj-lt"/>
              <a:buAutoNum type="arabicPeriod" startAt="3"/>
            </a:pPr>
            <a:r>
              <a:rPr lang="en-US" sz="72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Natural acquisition schedule</a:t>
            </a:r>
            <a:br>
              <a:rPr lang="en-US" sz="72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endParaRPr lang="en-US" sz="7200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4F680B-22D7-475B-AC77-6B68855F900B}"/>
              </a:ext>
            </a:extLst>
          </p:cNvPr>
          <p:cNvSpPr txBox="1"/>
          <p:nvPr/>
        </p:nvSpPr>
        <p:spPr>
          <a:xfrm>
            <a:off x="794901" y="11780112"/>
            <a:ext cx="23151032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US" sz="6000" b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TIP: </a:t>
            </a:r>
            <a:r>
              <a:rPr lang="en-US" sz="6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It’s not a race! Choose wisely and focus on quality.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976AE67-2120-40FA-888E-8741D2A1B0F0}"/>
              </a:ext>
            </a:extLst>
          </p:cNvPr>
          <p:cNvSpPr txBox="1"/>
          <p:nvPr/>
        </p:nvSpPr>
        <p:spPr>
          <a:xfrm>
            <a:off x="694630" y="4637901"/>
            <a:ext cx="19372293" cy="656590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857250" lvl="1" indent="-857250" algn="l">
              <a:buClr>
                <a:srgbClr val="FC600A"/>
              </a:buClr>
              <a:buFont typeface="Webdings" panose="05030102010509060703" pitchFamily="18" charset="2"/>
              <a:buChar char="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When you’re publishing high-quality content, backlinks accumulate over time</a:t>
            </a:r>
          </a:p>
          <a:p>
            <a:pPr marL="857250" lvl="1" indent="-857250" algn="l">
              <a:buClr>
                <a:srgbClr val="FC600A"/>
              </a:buClr>
              <a:buFont typeface="Webdings" panose="05030102010509060703" pitchFamily="18" charset="2"/>
              <a:buChar char="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Focus on acquiring 1 to 2 high DA backlinks each month at a minimum</a:t>
            </a:r>
          </a:p>
          <a:p>
            <a:pPr marL="857250" lvl="1" indent="-857250" algn="l">
              <a:buClr>
                <a:srgbClr val="FC600A"/>
              </a:buClr>
              <a:buFont typeface="Webdings" panose="05030102010509060703" pitchFamily="18" charset="2"/>
              <a:buChar char="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Strategy depends on the strength and authority you have already created, some properties can get 10 to 20 per month and look natural</a:t>
            </a:r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DC2EDE5C-9840-40F2-A0A7-CA40582242A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8969" y="2612326"/>
            <a:ext cx="3539314" cy="3840948"/>
          </a:xfrm>
          <a:prstGeom prst="rect">
            <a:avLst/>
          </a:prstGeom>
        </p:spPr>
      </p:pic>
      <p:pic>
        <p:nvPicPr>
          <p:cNvPr id="11" name="Picture 10" descr="A close up of a sign&#10;&#10;Description automatically generated">
            <a:extLst>
              <a:ext uri="{FF2B5EF4-FFF2-40B4-BE49-F238E27FC236}">
                <a16:creationId xmlns:a16="http://schemas.microsoft.com/office/drawing/2014/main" id="{D828C7D8-D4F9-4A99-9BD4-7FCB57CA3D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-84685"/>
            <a:ext cx="7123809" cy="2374603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D51AEE88-F87B-4976-87D6-0F5F2380B267}"/>
              </a:ext>
            </a:extLst>
          </p:cNvPr>
          <p:cNvSpPr txBox="1">
            <a:spLocks/>
          </p:cNvSpPr>
          <p:nvPr/>
        </p:nvSpPr>
        <p:spPr>
          <a:xfrm>
            <a:off x="758325" y="2016273"/>
            <a:ext cx="19464435" cy="10002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b">
            <a:noAutofit/>
          </a:bodyPr>
          <a:lstStyle>
            <a:lvl1pPr marL="0" marR="0" indent="0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0" marR="0" indent="171446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342892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514337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685783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857228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1028675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1200120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1371566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algn="l" hangingPunct="1"/>
            <a:r>
              <a:rPr lang="en-US" sz="7200" b="1" cap="all" dirty="0">
                <a:solidFill>
                  <a:srgbClr val="FC600A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Ongoing </a:t>
            </a:r>
            <a:r>
              <a:rPr lang="en-US" sz="7200" b="1" cap="all" dirty="0" err="1">
                <a:solidFill>
                  <a:srgbClr val="FC600A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backLink</a:t>
            </a:r>
            <a:r>
              <a:rPr lang="en-US" sz="7200" b="1" cap="all" dirty="0">
                <a:solidFill>
                  <a:srgbClr val="FC600A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building</a:t>
            </a:r>
          </a:p>
        </p:txBody>
      </p:sp>
    </p:spTree>
    <p:extLst>
      <p:ext uri="{BB962C8B-B14F-4D97-AF65-F5344CB8AC3E}">
        <p14:creationId xmlns:p14="http://schemas.microsoft.com/office/powerpoint/2010/main" val="33357619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325" y="3145769"/>
            <a:ext cx="23151032" cy="1221093"/>
          </a:xfrm>
        </p:spPr>
        <p:txBody>
          <a:bodyPr>
            <a:normAutofit/>
          </a:bodyPr>
          <a:lstStyle/>
          <a:p>
            <a:pPr algn="l"/>
            <a:r>
              <a:rPr lang="en-US" sz="7200" b="1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Checklist: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D43870-C112-4CE2-9BF4-5974D890886D}"/>
              </a:ext>
            </a:extLst>
          </p:cNvPr>
          <p:cNvSpPr txBox="1"/>
          <p:nvPr/>
        </p:nvSpPr>
        <p:spPr>
          <a:xfrm>
            <a:off x="626101" y="4947365"/>
            <a:ext cx="22466779" cy="37959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1143000" indent="-1143000" algn="l">
              <a:buClr>
                <a:srgbClr val="FC600A"/>
              </a:buClr>
              <a:buFont typeface="+mj-lt"/>
              <a:buAutoNum type="arabicPeriod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Digital Press Release syndication</a:t>
            </a:r>
          </a:p>
          <a:p>
            <a:pPr marL="1143000" indent="-1143000" algn="l">
              <a:buClr>
                <a:srgbClr val="FC600A"/>
              </a:buClr>
              <a:buFont typeface="+mj-lt"/>
              <a:buAutoNum type="arabicPeriod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Backlink acquisition from high DA sources</a:t>
            </a:r>
          </a:p>
          <a:p>
            <a:pPr marL="1143000" indent="-1143000" algn="l">
              <a:buClr>
                <a:srgbClr val="FC600A"/>
              </a:buClr>
              <a:buFont typeface="+mj-lt"/>
              <a:buAutoNum type="arabicPeriod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Natural acquisition schedule</a:t>
            </a:r>
          </a:p>
          <a:p>
            <a:pPr marL="1143000" indent="-1143000" algn="l">
              <a:buClr>
                <a:srgbClr val="FC600A"/>
              </a:buClr>
              <a:buFont typeface="+mj-lt"/>
              <a:buAutoNum type="arabicPeriod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Ongoing high DA backlink building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A5C8A5-8684-4BAC-BD4A-310D68CD69A7}"/>
              </a:ext>
            </a:extLst>
          </p:cNvPr>
          <p:cNvSpPr txBox="1"/>
          <p:nvPr/>
        </p:nvSpPr>
        <p:spPr>
          <a:xfrm>
            <a:off x="794901" y="11514547"/>
            <a:ext cx="23151032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US" sz="6000" b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TIP: </a:t>
            </a:r>
            <a:r>
              <a:rPr lang="en-US" sz="6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Download this checklist at DigitalPR.com/SMX-West</a:t>
            </a:r>
          </a:p>
        </p:txBody>
      </p:sp>
      <p:pic>
        <p:nvPicPr>
          <p:cNvPr id="7" name="Picture 6" descr="A picture containing sitting, yellow, computer, white&#10;&#10;Description automatically generated">
            <a:extLst>
              <a:ext uri="{FF2B5EF4-FFF2-40B4-BE49-F238E27FC236}">
                <a16:creationId xmlns:a16="http://schemas.microsoft.com/office/drawing/2014/main" id="{04992652-EEC6-4076-A762-95D1DBF684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7655" y="3077623"/>
            <a:ext cx="5954285" cy="5954285"/>
          </a:xfrm>
          <a:prstGeom prst="rect">
            <a:avLst/>
          </a:prstGeom>
        </p:spPr>
      </p:pic>
      <p:pic>
        <p:nvPicPr>
          <p:cNvPr id="11" name="Picture 10" descr="A close up of a sign&#10;&#10;Description automatically generated">
            <a:extLst>
              <a:ext uri="{FF2B5EF4-FFF2-40B4-BE49-F238E27FC236}">
                <a16:creationId xmlns:a16="http://schemas.microsoft.com/office/drawing/2014/main" id="{9ECEA1BC-FA8F-41AF-A794-3C137B37DB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-84685"/>
            <a:ext cx="7123809" cy="2374603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FEBFDB55-EFA6-46C4-8FEE-363450611EA8}"/>
              </a:ext>
            </a:extLst>
          </p:cNvPr>
          <p:cNvSpPr txBox="1">
            <a:spLocks/>
          </p:cNvSpPr>
          <p:nvPr/>
        </p:nvSpPr>
        <p:spPr>
          <a:xfrm>
            <a:off x="758325" y="2016273"/>
            <a:ext cx="19464435" cy="10002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b">
            <a:noAutofit/>
          </a:bodyPr>
          <a:lstStyle>
            <a:lvl1pPr marL="0" marR="0" indent="0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0" marR="0" indent="171446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342892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514337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685783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857228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1028675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1200120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1371566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algn="l" hangingPunct="1"/>
            <a:r>
              <a:rPr lang="en-US" sz="7200" b="1" cap="all" dirty="0">
                <a:solidFill>
                  <a:srgbClr val="FC600A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Ongoing </a:t>
            </a:r>
            <a:r>
              <a:rPr lang="en-US" sz="7200" b="1" cap="all" dirty="0" err="1">
                <a:solidFill>
                  <a:srgbClr val="FC600A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backLink</a:t>
            </a:r>
            <a:r>
              <a:rPr lang="en-US" sz="7200" b="1" cap="all" dirty="0">
                <a:solidFill>
                  <a:srgbClr val="FC600A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building</a:t>
            </a:r>
          </a:p>
        </p:txBody>
      </p:sp>
    </p:spTree>
    <p:extLst>
      <p:ext uri="{BB962C8B-B14F-4D97-AF65-F5344CB8AC3E}">
        <p14:creationId xmlns:p14="http://schemas.microsoft.com/office/powerpoint/2010/main" val="3189496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close up of a womans face&#10;&#10;Description automatically generated">
            <a:extLst>
              <a:ext uri="{FF2B5EF4-FFF2-40B4-BE49-F238E27FC236}">
                <a16:creationId xmlns:a16="http://schemas.microsoft.com/office/drawing/2014/main" id="{02CF97F7-0229-4C41-A89A-AA25AC41507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1232" y="7753177"/>
            <a:ext cx="8962768" cy="597517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238A192-CA6E-46FA-B62D-D5C4F93C2AAD}"/>
              </a:ext>
            </a:extLst>
          </p:cNvPr>
          <p:cNvSpPr txBox="1"/>
          <p:nvPr/>
        </p:nvSpPr>
        <p:spPr>
          <a:xfrm>
            <a:off x="755075" y="5543422"/>
            <a:ext cx="24357676" cy="5616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marL="914400" indent="-914400" algn="l">
              <a:buClr>
                <a:srgbClr val="FC600A"/>
              </a:buClr>
              <a:buFont typeface="+mj-lt"/>
              <a:buAutoNum type="arabicPeriod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Responsive, contextually rich website</a:t>
            </a:r>
          </a:p>
          <a:p>
            <a:pPr marL="914400" indent="-914400" algn="l">
              <a:buClr>
                <a:srgbClr val="FC600A"/>
              </a:buClr>
              <a:buFont typeface="+mj-lt"/>
              <a:buAutoNum type="arabicPeriod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Comprehensive onsite optimization</a:t>
            </a:r>
          </a:p>
          <a:p>
            <a:pPr marL="914400" indent="-914400" algn="l">
              <a:buClr>
                <a:srgbClr val="FC600A"/>
              </a:buClr>
              <a:buFont typeface="+mj-lt"/>
              <a:buAutoNum type="arabicPeriod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Active Social Media profiles</a:t>
            </a:r>
          </a:p>
          <a:p>
            <a:pPr marL="914400" indent="-914400" algn="l">
              <a:buClr>
                <a:srgbClr val="FC600A"/>
              </a:buClr>
              <a:buFont typeface="+mj-lt"/>
              <a:buAutoNum type="arabicPeriod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Ongoing high DA backlink building</a:t>
            </a:r>
          </a:p>
          <a:p>
            <a:pPr marL="914400" indent="-914400" algn="l">
              <a:buClr>
                <a:srgbClr val="FC600A"/>
              </a:buClr>
              <a:buFont typeface="+mj-lt"/>
              <a:buAutoNum type="arabicPeriod"/>
            </a:pPr>
            <a:r>
              <a:rPr lang="en-US" sz="6000" u="sng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Microsites with high-value domains</a:t>
            </a:r>
          </a:p>
          <a:p>
            <a:pPr marL="914400" indent="-914400" algn="l">
              <a:buClr>
                <a:srgbClr val="FC600A"/>
              </a:buClr>
              <a:buFont typeface="+mj-lt"/>
              <a:buAutoNum type="arabicPeriod"/>
            </a:pPr>
            <a:endParaRPr lang="en-US" sz="6000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" name="Shape 129">
            <a:extLst>
              <a:ext uri="{FF2B5EF4-FFF2-40B4-BE49-F238E27FC236}">
                <a16:creationId xmlns:a16="http://schemas.microsoft.com/office/drawing/2014/main" id="{B86CC003-8A57-419B-B7E7-CF65FC4B07C8}"/>
              </a:ext>
            </a:extLst>
          </p:cNvPr>
          <p:cNvSpPr/>
          <p:nvPr/>
        </p:nvSpPr>
        <p:spPr>
          <a:xfrm>
            <a:off x="783336" y="1491441"/>
            <a:ext cx="14834764" cy="15381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>
              <a:lnSpc>
                <a:spcPts val="13100"/>
              </a:lnSpc>
              <a:defRPr sz="7000">
                <a:solidFill>
                  <a:srgbClr val="24305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/>
            <a:r>
              <a:rPr lang="en-US" sz="7200" b="1" cap="all" dirty="0">
                <a:solidFill>
                  <a:srgbClr val="FC600A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Strategies</a:t>
            </a:r>
            <a:endParaRPr sz="7200" b="1" cap="all" dirty="0">
              <a:solidFill>
                <a:srgbClr val="FC600A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7C5841DA-D6A0-409C-AD2D-04B59F005D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-84685"/>
            <a:ext cx="7123809" cy="2374603"/>
          </a:xfrm>
          <a:prstGeom prst="rect">
            <a:avLst/>
          </a:prstGeom>
        </p:spPr>
      </p:pic>
      <p:sp>
        <p:nvSpPr>
          <p:cNvPr id="10" name="Shape 130">
            <a:extLst>
              <a:ext uri="{FF2B5EF4-FFF2-40B4-BE49-F238E27FC236}">
                <a16:creationId xmlns:a16="http://schemas.microsoft.com/office/drawing/2014/main" id="{C0555A3C-E143-44B6-938B-39470C11FB3B}"/>
              </a:ext>
            </a:extLst>
          </p:cNvPr>
          <p:cNvSpPr/>
          <p:nvPr/>
        </p:nvSpPr>
        <p:spPr>
          <a:xfrm>
            <a:off x="755075" y="3311948"/>
            <a:ext cx="17815558" cy="11356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>
              <a:lnSpc>
                <a:spcPts val="11900"/>
              </a:lnSpc>
              <a:defRPr sz="6000">
                <a:solidFill>
                  <a:srgbClr val="24305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</a:lstStyle>
          <a:p>
            <a:pPr algn="l">
              <a:lnSpc>
                <a:spcPts val="8000"/>
              </a:lnSpc>
            </a:pPr>
            <a:r>
              <a:rPr lang="en-US" sz="10350" b="1" dirty="0">
                <a:latin typeface="Century Gothic" panose="020B0502020202020204" pitchFamily="34" charset="0"/>
                <a:ea typeface="Open Sans"/>
                <a:cs typeface="Open Sans"/>
                <a:sym typeface="Open Sans"/>
              </a:rPr>
              <a:t>Your Playbook for Success</a:t>
            </a:r>
            <a:endParaRPr sz="10350" b="1" dirty="0">
              <a:latin typeface="Century Gothic" panose="020B0502020202020204" pitchFamily="34" charset="0"/>
              <a:ea typeface="Open Sans"/>
              <a:cs typeface="Open Sans"/>
              <a:sym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5649552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901" y="2034561"/>
            <a:ext cx="23589099" cy="1000274"/>
          </a:xfrm>
        </p:spPr>
        <p:txBody>
          <a:bodyPr>
            <a:noAutofit/>
          </a:bodyPr>
          <a:lstStyle/>
          <a:p>
            <a:pPr algn="l" defTabSz="825500" hangingPunct="0">
              <a:lnSpc>
                <a:spcPts val="13100"/>
              </a:lnSpc>
            </a:pPr>
            <a:r>
              <a:rPr lang="en-US" sz="7200" b="1" cap="all" dirty="0">
                <a:solidFill>
                  <a:srgbClr val="FC600A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Microsites with high-value domains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774561-C29B-4782-B292-06EC7A167EB1}"/>
              </a:ext>
            </a:extLst>
          </p:cNvPr>
          <p:cNvSpPr txBox="1"/>
          <p:nvPr/>
        </p:nvSpPr>
        <p:spPr>
          <a:xfrm>
            <a:off x="755623" y="3228217"/>
            <a:ext cx="22565431" cy="45345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US" sz="7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To achieve a diverse SERP it’s important to have more than enough branded, controlled assets to dominate the first page of results for searches that impact your business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4F36671-E241-48CF-AA8C-92EF597CD8F2}"/>
              </a:ext>
            </a:extLst>
          </p:cNvPr>
          <p:cNvSpPr txBox="1"/>
          <p:nvPr/>
        </p:nvSpPr>
        <p:spPr>
          <a:xfrm>
            <a:off x="804950" y="10489684"/>
            <a:ext cx="22466779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Your checklist should include:</a:t>
            </a:r>
          </a:p>
        </p:txBody>
      </p:sp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E014BC68-418B-4643-8EF0-4A795D6F8D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-84685"/>
            <a:ext cx="7123809" cy="2374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39916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272" y="4532800"/>
            <a:ext cx="23410820" cy="1000274"/>
          </a:xfrm>
        </p:spPr>
        <p:txBody>
          <a:bodyPr>
            <a:noAutofit/>
          </a:bodyPr>
          <a:lstStyle/>
          <a:p>
            <a:pPr marL="1143000" indent="-1143000" algn="l">
              <a:buClr>
                <a:srgbClr val="FC600A"/>
              </a:buClr>
              <a:buFont typeface="+mj-lt"/>
              <a:buAutoNum type="arabicPeriod"/>
            </a:pPr>
            <a:r>
              <a:rPr lang="en-US" sz="72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Think: related searches </a:t>
            </a:r>
            <a:br>
              <a:rPr lang="en-US" sz="72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endParaRPr lang="en-US" sz="7200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3D101F-5A9F-4152-8831-A2A8F225D64E}"/>
              </a:ext>
            </a:extLst>
          </p:cNvPr>
          <p:cNvSpPr txBox="1"/>
          <p:nvPr/>
        </p:nvSpPr>
        <p:spPr>
          <a:xfrm>
            <a:off x="720087" y="5168762"/>
            <a:ext cx="14973650" cy="564257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857250" lvl="1" indent="-857250" algn="l">
              <a:buClr>
                <a:srgbClr val="FC600A"/>
              </a:buClr>
              <a:buFont typeface="Webdings" panose="05030102010509060703" pitchFamily="18" charset="2"/>
              <a:buChar char="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Search for your branded terms online and check the “related searches” at the bottom of the SERP. What do you see? </a:t>
            </a:r>
          </a:p>
          <a:p>
            <a:pPr marL="857250" lvl="1" indent="-857250" algn="l">
              <a:buClr>
                <a:srgbClr val="FC600A"/>
              </a:buClr>
              <a:buFont typeface="Webdings" panose="05030102010509060703" pitchFamily="18" charset="2"/>
              <a:buChar char="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The results should help make your domain name selection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4F680B-22D7-475B-AC77-6B68855F900B}"/>
              </a:ext>
            </a:extLst>
          </p:cNvPr>
          <p:cNvSpPr txBox="1"/>
          <p:nvPr/>
        </p:nvSpPr>
        <p:spPr>
          <a:xfrm>
            <a:off x="720087" y="11460174"/>
            <a:ext cx="23151032" cy="19492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US" sz="6000" b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TIP:</a:t>
            </a:r>
            <a:r>
              <a:rPr lang="en-US" sz="6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 Type your brand name into the Google Search bar and hit “space” to see suggested searches for your brand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B8616AA-D0BD-4C26-BE3F-63A421FDFE8E}"/>
              </a:ext>
            </a:extLst>
          </p:cNvPr>
          <p:cNvSpPr txBox="1">
            <a:spLocks/>
          </p:cNvSpPr>
          <p:nvPr/>
        </p:nvSpPr>
        <p:spPr>
          <a:xfrm>
            <a:off x="794901" y="2034561"/>
            <a:ext cx="23589099" cy="10002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b">
            <a:noAutofit/>
          </a:bodyPr>
          <a:lstStyle>
            <a:lvl1pPr marL="0" marR="0" indent="0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0" marR="0" indent="171446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342892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514337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685783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857228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1028675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1200120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1371566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algn="l" defTabSz="825500" hangingPunct="0">
              <a:lnSpc>
                <a:spcPts val="13100"/>
              </a:lnSpc>
            </a:pPr>
            <a:r>
              <a:rPr lang="en-US" sz="7200" b="1" cap="all" dirty="0">
                <a:solidFill>
                  <a:srgbClr val="FC600A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Microsites with high-value domains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F3A2EC-B9D2-47F2-9472-AEFE4F3211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8551" y="3249475"/>
            <a:ext cx="7543800" cy="3838575"/>
          </a:xfrm>
          <a:prstGeom prst="rect">
            <a:avLst/>
          </a:prstGeom>
        </p:spPr>
      </p:pic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3EB432DB-1032-4789-97AB-E0FF071952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-84685"/>
            <a:ext cx="7123809" cy="2374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11090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272" y="4532800"/>
            <a:ext cx="23410820" cy="1000274"/>
          </a:xfrm>
        </p:spPr>
        <p:txBody>
          <a:bodyPr>
            <a:noAutofit/>
          </a:bodyPr>
          <a:lstStyle/>
          <a:p>
            <a:pPr marL="1143000" indent="-1143000" algn="l">
              <a:buClr>
                <a:srgbClr val="FC600A"/>
              </a:buClr>
              <a:buFont typeface="+mj-lt"/>
              <a:buAutoNum type="arabicPeriod" startAt="2"/>
            </a:pPr>
            <a:r>
              <a:rPr lang="en-US" sz="72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Focus on keywords with natural content potential</a:t>
            </a:r>
            <a:br>
              <a:rPr lang="en-US" sz="72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endParaRPr lang="en-US" sz="7200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3D101F-5A9F-4152-8831-A2A8F225D64E}"/>
              </a:ext>
            </a:extLst>
          </p:cNvPr>
          <p:cNvSpPr txBox="1"/>
          <p:nvPr/>
        </p:nvSpPr>
        <p:spPr>
          <a:xfrm>
            <a:off x="838200" y="5499498"/>
            <a:ext cx="17775730" cy="37959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857250" lvl="1" indent="-857250" algn="l">
              <a:buClr>
                <a:srgbClr val="FC600A"/>
              </a:buClr>
              <a:buFont typeface="Webdings" panose="05030102010509060703" pitchFamily="18" charset="2"/>
              <a:buChar char="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Your new microsites will need content regularly </a:t>
            </a:r>
          </a:p>
          <a:p>
            <a:pPr marL="857250" lvl="1" indent="-857250" algn="l">
              <a:buClr>
                <a:srgbClr val="FC600A"/>
              </a:buClr>
              <a:buFont typeface="Webdings" panose="05030102010509060703" pitchFamily="18" charset="2"/>
              <a:buChar char="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Select topics that will have natural content opportunities on an ongoing basis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4F680B-22D7-475B-AC77-6B68855F900B}"/>
              </a:ext>
            </a:extLst>
          </p:cNvPr>
          <p:cNvSpPr txBox="1"/>
          <p:nvPr/>
        </p:nvSpPr>
        <p:spPr>
          <a:xfrm>
            <a:off x="775166" y="11490384"/>
            <a:ext cx="23151032" cy="19492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US" sz="6000" b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TIP: </a:t>
            </a:r>
            <a:r>
              <a:rPr lang="en-US" sz="6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Topics like careers, news, community involvement or coupons will create easy relationships to nurture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9638260-7364-40B1-B7C7-7CDB3CA4AEFE}"/>
              </a:ext>
            </a:extLst>
          </p:cNvPr>
          <p:cNvSpPr txBox="1">
            <a:spLocks/>
          </p:cNvSpPr>
          <p:nvPr/>
        </p:nvSpPr>
        <p:spPr>
          <a:xfrm>
            <a:off x="794901" y="2034561"/>
            <a:ext cx="23589099" cy="10002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b">
            <a:noAutofit/>
          </a:bodyPr>
          <a:lstStyle>
            <a:lvl1pPr marL="0" marR="0" indent="0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0" marR="0" indent="171446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342892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514337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685783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857228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1028675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1200120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1371566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algn="l" defTabSz="825500" hangingPunct="0">
              <a:lnSpc>
                <a:spcPts val="13100"/>
              </a:lnSpc>
            </a:pPr>
            <a:r>
              <a:rPr lang="en-US" sz="7200" b="1" cap="all" dirty="0">
                <a:solidFill>
                  <a:srgbClr val="FC600A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Microsites with high-value domains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A443CB0-A965-46E8-BB77-9DC578EE07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993511" y="5010842"/>
            <a:ext cx="5062581" cy="3694315"/>
          </a:xfrm>
          <a:prstGeom prst="rect">
            <a:avLst/>
          </a:prstGeom>
        </p:spPr>
      </p:pic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EEDBA241-093E-487E-9FD9-E879749E25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-84685"/>
            <a:ext cx="7123809" cy="2374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17740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8274" y="4532800"/>
            <a:ext cx="23410820" cy="1000274"/>
          </a:xfrm>
        </p:spPr>
        <p:txBody>
          <a:bodyPr>
            <a:noAutofit/>
          </a:bodyPr>
          <a:lstStyle/>
          <a:p>
            <a:pPr marL="1143000" indent="-1143000" algn="l">
              <a:buClr>
                <a:srgbClr val="FC600A"/>
              </a:buClr>
              <a:buFont typeface="+mj-lt"/>
              <a:buAutoNum type="arabicPeriod" startAt="3"/>
            </a:pPr>
            <a:r>
              <a:rPr lang="en-US" sz="72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Keep your microsites active and updated</a:t>
            </a:r>
            <a:br>
              <a:rPr lang="en-US" sz="72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endParaRPr lang="en-US" sz="7200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4F680B-22D7-475B-AC77-6B68855F900B}"/>
              </a:ext>
            </a:extLst>
          </p:cNvPr>
          <p:cNvSpPr txBox="1"/>
          <p:nvPr/>
        </p:nvSpPr>
        <p:spPr>
          <a:xfrm>
            <a:off x="838200" y="11450473"/>
            <a:ext cx="23151032" cy="19492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US" sz="6000" b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TIP: </a:t>
            </a:r>
            <a:r>
              <a:rPr lang="en-US" sz="6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Think about industry publications you follow- what do they write about?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976AE67-2120-40FA-888E-8741D2A1B0F0}"/>
              </a:ext>
            </a:extLst>
          </p:cNvPr>
          <p:cNvSpPr txBox="1"/>
          <p:nvPr/>
        </p:nvSpPr>
        <p:spPr>
          <a:xfrm>
            <a:off x="698596" y="5412421"/>
            <a:ext cx="18357621" cy="37959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857250" indent="-857250" algn="l">
              <a:buClr>
                <a:srgbClr val="FC600A"/>
              </a:buClr>
              <a:buFont typeface="Webdings" panose="05030102010509060703" pitchFamily="18" charset="2"/>
              <a:buChar char="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Updated content on an ongoing basis- which makes domain selection even more important</a:t>
            </a:r>
          </a:p>
          <a:p>
            <a:pPr marL="857250" lvl="1" indent="-857250" algn="l">
              <a:buClr>
                <a:srgbClr val="FC600A"/>
              </a:buClr>
              <a:buFont typeface="Webdings" panose="05030102010509060703" pitchFamily="18" charset="2"/>
              <a:buChar char="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New events, involvement, or career opportunities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B85DC88-B053-472E-9951-BEA300A652B7}"/>
              </a:ext>
            </a:extLst>
          </p:cNvPr>
          <p:cNvSpPr txBox="1">
            <a:spLocks/>
          </p:cNvSpPr>
          <p:nvPr/>
        </p:nvSpPr>
        <p:spPr>
          <a:xfrm>
            <a:off x="794901" y="2034561"/>
            <a:ext cx="23589099" cy="10002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b">
            <a:noAutofit/>
          </a:bodyPr>
          <a:lstStyle>
            <a:lvl1pPr marL="0" marR="0" indent="0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0" marR="0" indent="171446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342892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514337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685783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857228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1028675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1200120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1371566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algn="l" defTabSz="825500" hangingPunct="0">
              <a:lnSpc>
                <a:spcPts val="13100"/>
              </a:lnSpc>
            </a:pPr>
            <a:r>
              <a:rPr lang="en-US" sz="7200" b="1" cap="all" dirty="0">
                <a:solidFill>
                  <a:srgbClr val="FC600A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Microsites with high-value domains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20C805A5-EE0D-4DF9-A1F2-B29C9B709D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135895" y="5524954"/>
            <a:ext cx="4629188" cy="3320939"/>
          </a:xfrm>
          <a:prstGeom prst="rect">
            <a:avLst/>
          </a:prstGeom>
        </p:spPr>
      </p:pic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1A24D466-3551-47CC-BEAF-84653541C6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-84685"/>
            <a:ext cx="7123809" cy="2374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56383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325" y="3145769"/>
            <a:ext cx="23151032" cy="1221093"/>
          </a:xfrm>
        </p:spPr>
        <p:txBody>
          <a:bodyPr>
            <a:normAutofit/>
          </a:bodyPr>
          <a:lstStyle/>
          <a:p>
            <a:pPr algn="l"/>
            <a:r>
              <a:rPr lang="en-US" sz="7200" b="1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Checklist: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D43870-C112-4CE2-9BF4-5974D890886D}"/>
              </a:ext>
            </a:extLst>
          </p:cNvPr>
          <p:cNvSpPr txBox="1"/>
          <p:nvPr/>
        </p:nvSpPr>
        <p:spPr>
          <a:xfrm>
            <a:off x="626101" y="5641786"/>
            <a:ext cx="19706830" cy="287258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1143000" indent="-1143000" algn="l">
              <a:buClr>
                <a:srgbClr val="FC600A"/>
              </a:buClr>
              <a:buFont typeface="+mj-lt"/>
              <a:buAutoNum type="arabicPeriod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Think: related searches </a:t>
            </a:r>
          </a:p>
          <a:p>
            <a:pPr marL="1143000" indent="-1143000" algn="l">
              <a:buClr>
                <a:srgbClr val="FC600A"/>
              </a:buClr>
              <a:buFont typeface="+mj-lt"/>
              <a:buAutoNum type="arabicPeriod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Focus on keywords with natural content potential </a:t>
            </a:r>
          </a:p>
          <a:p>
            <a:pPr marL="1143000" indent="-1143000" algn="l">
              <a:buClr>
                <a:srgbClr val="FC600A"/>
              </a:buClr>
              <a:buFont typeface="+mj-lt"/>
              <a:buAutoNum type="arabicPeriod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Keep your microsites active and updated</a:t>
            </a:r>
            <a:endParaRPr lang="en-US" sz="6000" dirty="0">
              <a:latin typeface="Century Gothic" panose="020B0502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829570D-5642-424F-BAF9-800A9C0156D5}"/>
              </a:ext>
            </a:extLst>
          </p:cNvPr>
          <p:cNvSpPr txBox="1"/>
          <p:nvPr/>
        </p:nvSpPr>
        <p:spPr>
          <a:xfrm>
            <a:off x="758325" y="12211096"/>
            <a:ext cx="23151032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US" sz="6000" b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TIP: </a:t>
            </a:r>
            <a:r>
              <a:rPr lang="en-US" sz="6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Download this checklist at DigitalPR.com/SMX-West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278462C-C0FC-4BD6-9B5D-96A1F1731C4A}"/>
              </a:ext>
            </a:extLst>
          </p:cNvPr>
          <p:cNvSpPr txBox="1">
            <a:spLocks/>
          </p:cNvSpPr>
          <p:nvPr/>
        </p:nvSpPr>
        <p:spPr>
          <a:xfrm>
            <a:off x="794901" y="2034561"/>
            <a:ext cx="23589099" cy="10002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b">
            <a:noAutofit/>
          </a:bodyPr>
          <a:lstStyle>
            <a:lvl1pPr marL="0" marR="0" indent="0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0" marR="0" indent="171446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342892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514337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685783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857228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1028675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1200120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1371566" algn="ctr" defTabSz="619109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algn="l" defTabSz="825500" hangingPunct="0">
              <a:lnSpc>
                <a:spcPts val="13100"/>
              </a:lnSpc>
            </a:pPr>
            <a:r>
              <a:rPr lang="en-US" sz="7200" b="1" cap="all" dirty="0">
                <a:solidFill>
                  <a:srgbClr val="FC600A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Microsites with high-value domains</a:t>
            </a:r>
          </a:p>
        </p:txBody>
      </p:sp>
      <p:pic>
        <p:nvPicPr>
          <p:cNvPr id="9" name="Picture 8" descr="A picture containing sitting, yellow, computer, white&#10;&#10;Description automatically generated">
            <a:extLst>
              <a:ext uri="{FF2B5EF4-FFF2-40B4-BE49-F238E27FC236}">
                <a16:creationId xmlns:a16="http://schemas.microsoft.com/office/drawing/2014/main" id="{62460EF4-EC33-43DB-B2CF-4390C76E81C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62565" y="3260069"/>
            <a:ext cx="5651965" cy="5651965"/>
          </a:xfrm>
          <a:prstGeom prst="rect">
            <a:avLst/>
          </a:prstGeom>
        </p:spPr>
      </p:pic>
      <p:pic>
        <p:nvPicPr>
          <p:cNvPr id="10" name="Picture 9" descr="A close up of a sign&#10;&#10;Description automatically generated">
            <a:extLst>
              <a:ext uri="{FF2B5EF4-FFF2-40B4-BE49-F238E27FC236}">
                <a16:creationId xmlns:a16="http://schemas.microsoft.com/office/drawing/2014/main" id="{89CB5F7C-8A51-4D67-9F20-654B54E179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-84685"/>
            <a:ext cx="7123809" cy="2374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488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close up of a womans face&#10;&#10;Description automatically generated">
            <a:extLst>
              <a:ext uri="{FF2B5EF4-FFF2-40B4-BE49-F238E27FC236}">
                <a16:creationId xmlns:a16="http://schemas.microsoft.com/office/drawing/2014/main" id="{02CF97F7-0229-4C41-A89A-AA25AC41507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4625" y="6858000"/>
            <a:ext cx="10107519" cy="673834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238A192-CA6E-46FA-B62D-D5C4F93C2AAD}"/>
              </a:ext>
            </a:extLst>
          </p:cNvPr>
          <p:cNvSpPr txBox="1"/>
          <p:nvPr/>
        </p:nvSpPr>
        <p:spPr>
          <a:xfrm>
            <a:off x="688575" y="7418712"/>
            <a:ext cx="24357676" cy="5616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marL="914400" indent="-914400" algn="l">
              <a:buClr>
                <a:srgbClr val="FC600A"/>
              </a:buClr>
              <a:buFont typeface="+mj-lt"/>
              <a:buAutoNum type="arabicPeriod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Responsive, contextually rich website</a:t>
            </a:r>
          </a:p>
          <a:p>
            <a:pPr marL="914400" indent="-914400" algn="l">
              <a:buClr>
                <a:srgbClr val="FC600A"/>
              </a:buClr>
              <a:buFont typeface="+mj-lt"/>
              <a:buAutoNum type="arabicPeriod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Comprehensive onsite optimization</a:t>
            </a:r>
          </a:p>
          <a:p>
            <a:pPr marL="914400" indent="-914400" algn="l">
              <a:buClr>
                <a:srgbClr val="FC600A"/>
              </a:buClr>
              <a:buFont typeface="+mj-lt"/>
              <a:buAutoNum type="arabicPeriod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Active Social Media profiles</a:t>
            </a:r>
          </a:p>
          <a:p>
            <a:pPr marL="914400" indent="-914400" algn="l">
              <a:buClr>
                <a:srgbClr val="FC600A"/>
              </a:buClr>
              <a:buFont typeface="+mj-lt"/>
              <a:buAutoNum type="arabicPeriod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Ongoing high DA backlink building</a:t>
            </a:r>
          </a:p>
          <a:p>
            <a:pPr marL="914400" indent="-914400" algn="l">
              <a:buClr>
                <a:srgbClr val="FC600A"/>
              </a:buClr>
              <a:buFont typeface="+mj-lt"/>
              <a:buAutoNum type="arabicPeriod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Microsites with high-value domains</a:t>
            </a:r>
          </a:p>
          <a:p>
            <a:pPr marL="914400" indent="-914400" algn="l">
              <a:buClr>
                <a:srgbClr val="FC600A"/>
              </a:buClr>
              <a:buFont typeface="+mj-lt"/>
              <a:buAutoNum type="arabicPeriod"/>
            </a:pPr>
            <a:endParaRPr lang="en-US" sz="6000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" name="Shape 129">
            <a:extLst>
              <a:ext uri="{FF2B5EF4-FFF2-40B4-BE49-F238E27FC236}">
                <a16:creationId xmlns:a16="http://schemas.microsoft.com/office/drawing/2014/main" id="{B86CC003-8A57-419B-B7E7-CF65FC4B07C8}"/>
              </a:ext>
            </a:extLst>
          </p:cNvPr>
          <p:cNvSpPr/>
          <p:nvPr/>
        </p:nvSpPr>
        <p:spPr>
          <a:xfrm>
            <a:off x="783336" y="1491441"/>
            <a:ext cx="14834764" cy="15381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>
              <a:lnSpc>
                <a:spcPts val="13100"/>
              </a:lnSpc>
              <a:defRPr sz="7000">
                <a:solidFill>
                  <a:srgbClr val="24305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/>
            <a:r>
              <a:rPr lang="en-US" sz="7200" b="1" cap="all" dirty="0">
                <a:solidFill>
                  <a:srgbClr val="FC600A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Strategies</a:t>
            </a:r>
            <a:endParaRPr sz="7200" b="1" cap="all" dirty="0">
              <a:solidFill>
                <a:srgbClr val="FC600A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FB94ADBF-DC9E-4A3B-B13E-CFCB9FF00E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-84685"/>
            <a:ext cx="7123809" cy="2374603"/>
          </a:xfrm>
          <a:prstGeom prst="rect">
            <a:avLst/>
          </a:prstGeom>
        </p:spPr>
      </p:pic>
      <p:sp>
        <p:nvSpPr>
          <p:cNvPr id="10" name="Shape 130">
            <a:extLst>
              <a:ext uri="{FF2B5EF4-FFF2-40B4-BE49-F238E27FC236}">
                <a16:creationId xmlns:a16="http://schemas.microsoft.com/office/drawing/2014/main" id="{640534B7-E55A-44E8-97B1-CD0BC3784DBD}"/>
              </a:ext>
            </a:extLst>
          </p:cNvPr>
          <p:cNvSpPr/>
          <p:nvPr/>
        </p:nvSpPr>
        <p:spPr>
          <a:xfrm>
            <a:off x="755075" y="3311948"/>
            <a:ext cx="17815558" cy="11356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>
              <a:lnSpc>
                <a:spcPts val="11900"/>
              </a:lnSpc>
              <a:defRPr sz="6000">
                <a:solidFill>
                  <a:srgbClr val="24305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</a:lstStyle>
          <a:p>
            <a:pPr algn="l">
              <a:lnSpc>
                <a:spcPts val="8000"/>
              </a:lnSpc>
            </a:pPr>
            <a:r>
              <a:rPr lang="en-US" sz="10350" b="1" dirty="0">
                <a:latin typeface="Century Gothic" panose="020B0502020202020204" pitchFamily="34" charset="0"/>
                <a:ea typeface="Open Sans"/>
                <a:cs typeface="Open Sans"/>
                <a:sym typeface="Open Sans"/>
              </a:rPr>
              <a:t>Your Playbook for Success</a:t>
            </a:r>
            <a:endParaRPr sz="10350" b="1" dirty="0">
              <a:latin typeface="Century Gothic" panose="020B0502020202020204" pitchFamily="34" charset="0"/>
              <a:ea typeface="Open Sans"/>
              <a:cs typeface="Open Sans"/>
              <a:sym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98101457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E1A05C3-4B71-4F5C-880D-52ABE0566367}"/>
              </a:ext>
            </a:extLst>
          </p:cNvPr>
          <p:cNvSpPr txBox="1"/>
          <p:nvPr/>
        </p:nvSpPr>
        <p:spPr>
          <a:xfrm>
            <a:off x="786245" y="3943022"/>
            <a:ext cx="22466779" cy="34265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US" sz="72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If you’ve cultivated a squeaky clean </a:t>
            </a:r>
          </a:p>
          <a:p>
            <a:pPr algn="l"/>
            <a:r>
              <a:rPr lang="en-US" sz="72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SERP for your brand, but don’t know </a:t>
            </a:r>
          </a:p>
          <a:p>
            <a:pPr algn="l"/>
            <a:r>
              <a:rPr lang="en-US" sz="72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how to report on it- does it matter?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3B5896-94D0-4D68-8972-1AD91A13BD37}"/>
              </a:ext>
            </a:extLst>
          </p:cNvPr>
          <p:cNvSpPr txBox="1"/>
          <p:nvPr/>
        </p:nvSpPr>
        <p:spPr>
          <a:xfrm>
            <a:off x="743300" y="10495725"/>
            <a:ext cx="22466779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Here’s what to focus on to prove your wins:</a:t>
            </a:r>
          </a:p>
        </p:txBody>
      </p:sp>
      <p:sp>
        <p:nvSpPr>
          <p:cNvPr id="10" name="Shape 129">
            <a:extLst>
              <a:ext uri="{FF2B5EF4-FFF2-40B4-BE49-F238E27FC236}">
                <a16:creationId xmlns:a16="http://schemas.microsoft.com/office/drawing/2014/main" id="{0044F948-E3C0-40E9-B701-E157FACA1BDE}"/>
              </a:ext>
            </a:extLst>
          </p:cNvPr>
          <p:cNvSpPr/>
          <p:nvPr/>
        </p:nvSpPr>
        <p:spPr>
          <a:xfrm>
            <a:off x="718931" y="1473153"/>
            <a:ext cx="19040061" cy="15381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>
              <a:lnSpc>
                <a:spcPts val="13100"/>
              </a:lnSpc>
              <a:defRPr sz="7000">
                <a:solidFill>
                  <a:srgbClr val="24305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/>
            <a:r>
              <a:rPr lang="en-US" sz="7200" b="1" cap="all" dirty="0">
                <a:solidFill>
                  <a:srgbClr val="FC600A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Reporting success</a:t>
            </a:r>
            <a:endParaRPr sz="7200" b="1" cap="all" dirty="0">
              <a:solidFill>
                <a:srgbClr val="FC600A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D573D67E-0062-4308-8B04-BF08DA6DF4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6685" y="2566223"/>
            <a:ext cx="6512584" cy="8955424"/>
          </a:xfrm>
          <a:prstGeom prst="rect">
            <a:avLst/>
          </a:prstGeom>
        </p:spPr>
      </p:pic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81AF4919-B5D2-4588-B3DC-657C376E15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-84685"/>
            <a:ext cx="7123809" cy="2374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4974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30">
            <a:extLst>
              <a:ext uri="{FF2B5EF4-FFF2-40B4-BE49-F238E27FC236}">
                <a16:creationId xmlns:a16="http://schemas.microsoft.com/office/drawing/2014/main" id="{377AC2E0-00EA-4ECB-8382-7CB36E3A5B01}"/>
              </a:ext>
            </a:extLst>
          </p:cNvPr>
          <p:cNvSpPr/>
          <p:nvPr/>
        </p:nvSpPr>
        <p:spPr>
          <a:xfrm>
            <a:off x="680260" y="3324292"/>
            <a:ext cx="18538767" cy="11356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>
              <a:lnSpc>
                <a:spcPts val="11900"/>
              </a:lnSpc>
              <a:defRPr sz="6000">
                <a:solidFill>
                  <a:srgbClr val="24305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</a:lstStyle>
          <a:p>
            <a:pPr algn="l">
              <a:lnSpc>
                <a:spcPts val="8000"/>
              </a:lnSpc>
            </a:pPr>
            <a:r>
              <a:rPr lang="en-US" sz="10350" b="1" dirty="0">
                <a:latin typeface="Century Gothic" panose="020B0502020202020204" pitchFamily="34" charset="0"/>
                <a:ea typeface="Open Sans"/>
                <a:cs typeface="Open Sans"/>
              </a:rPr>
              <a:t>Reporting on Your Success</a:t>
            </a:r>
            <a:endParaRPr sz="10350" b="1" dirty="0">
              <a:latin typeface="Century Gothic" panose="020B0502020202020204" pitchFamily="34" charset="0"/>
              <a:ea typeface="Open Sans"/>
              <a:cs typeface="Open San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A975173-ABB9-40BF-B287-70AD5939A827}"/>
              </a:ext>
            </a:extLst>
          </p:cNvPr>
          <p:cNvSpPr txBox="1"/>
          <p:nvPr/>
        </p:nvSpPr>
        <p:spPr>
          <a:xfrm>
            <a:off x="780011" y="5679141"/>
            <a:ext cx="18089880" cy="46935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marL="914400" indent="-914400" algn="l">
              <a:buClr>
                <a:srgbClr val="FC600A"/>
              </a:buClr>
              <a:buFont typeface="+mj-lt"/>
              <a:buAutoNum type="arabicPeriod"/>
            </a:pP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Amount of owned assets on the first page of results</a:t>
            </a:r>
          </a:p>
          <a:p>
            <a:pPr marL="914400" indent="-914400" algn="l">
              <a:buClr>
                <a:srgbClr val="FC600A"/>
              </a:buClr>
              <a:buFont typeface="+mj-lt"/>
              <a:buAutoNum type="arabicPeriod"/>
            </a:pP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Accurate results for key terms- branded &amp; non-branded</a:t>
            </a:r>
          </a:p>
          <a:p>
            <a:pPr marL="914400" indent="-914400" algn="l">
              <a:buClr>
                <a:srgbClr val="FC600A"/>
              </a:buClr>
              <a:buFont typeface="+mj-lt"/>
              <a:buAutoNum type="arabicPeriod"/>
            </a:pP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Audit search results via VPN (ex: Private Access Network)</a:t>
            </a:r>
          </a:p>
          <a:p>
            <a:pPr algn="l">
              <a:buClr>
                <a:srgbClr val="FC600A"/>
              </a:buClr>
            </a:pPr>
            <a:endParaRPr lang="en-US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514350" indent="-514350" algn="l">
              <a:buClr>
                <a:srgbClr val="FC600A"/>
              </a:buClr>
              <a:buFont typeface="Wingdings 3" panose="05040102010807070707" pitchFamily="18" charset="2"/>
              <a:buChar char=""/>
            </a:pPr>
            <a:endParaRPr lang="en-US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BD7C9354-E4C1-422F-B64F-10D4C00CFB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571365" y="4382645"/>
            <a:ext cx="3813536" cy="3389810"/>
          </a:xfrm>
          <a:prstGeom prst="rect">
            <a:avLst/>
          </a:prstGeom>
        </p:spPr>
      </p:pic>
      <p:sp>
        <p:nvSpPr>
          <p:cNvPr id="6" name="Shape 129">
            <a:extLst>
              <a:ext uri="{FF2B5EF4-FFF2-40B4-BE49-F238E27FC236}">
                <a16:creationId xmlns:a16="http://schemas.microsoft.com/office/drawing/2014/main" id="{6336F614-F97B-4489-B023-3A4B5B3BA47E}"/>
              </a:ext>
            </a:extLst>
          </p:cNvPr>
          <p:cNvSpPr/>
          <p:nvPr/>
        </p:nvSpPr>
        <p:spPr>
          <a:xfrm>
            <a:off x="718931" y="1473153"/>
            <a:ext cx="19040061" cy="15381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>
              <a:lnSpc>
                <a:spcPts val="13100"/>
              </a:lnSpc>
              <a:defRPr sz="7000">
                <a:solidFill>
                  <a:srgbClr val="24305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/>
            <a:r>
              <a:rPr lang="en-US" sz="7200" b="1" cap="all" dirty="0">
                <a:solidFill>
                  <a:srgbClr val="FC600A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Reporting success</a:t>
            </a:r>
            <a:endParaRPr sz="7200" b="1" cap="all" dirty="0">
              <a:solidFill>
                <a:srgbClr val="FC600A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8BF29D95-7F8E-4E56-8BE3-A65C35A63E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-84685"/>
            <a:ext cx="7123809" cy="2374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63077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29">
            <a:extLst>
              <a:ext uri="{FF2B5EF4-FFF2-40B4-BE49-F238E27FC236}">
                <a16:creationId xmlns:a16="http://schemas.microsoft.com/office/drawing/2014/main" id="{155F05DD-FE90-418D-A795-A51CB8A21424}"/>
              </a:ext>
            </a:extLst>
          </p:cNvPr>
          <p:cNvSpPr/>
          <p:nvPr/>
        </p:nvSpPr>
        <p:spPr>
          <a:xfrm>
            <a:off x="718931" y="1473153"/>
            <a:ext cx="19040061" cy="15381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>
              <a:lnSpc>
                <a:spcPts val="13100"/>
              </a:lnSpc>
              <a:defRPr sz="7000">
                <a:solidFill>
                  <a:srgbClr val="24305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/>
            <a:r>
              <a:rPr lang="en-US" sz="7200" b="1" cap="all" dirty="0">
                <a:solidFill>
                  <a:srgbClr val="FC600A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Reporting success</a:t>
            </a:r>
            <a:endParaRPr sz="7200" b="1" cap="all" dirty="0">
              <a:solidFill>
                <a:srgbClr val="FC600A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2861488-7BD4-4376-A011-D3097CA1C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272" y="5632824"/>
            <a:ext cx="23410820" cy="1000274"/>
          </a:xfrm>
        </p:spPr>
        <p:txBody>
          <a:bodyPr>
            <a:noAutofit/>
          </a:bodyPr>
          <a:lstStyle/>
          <a:p>
            <a:pPr marL="1143000" indent="-1143000" algn="l">
              <a:buClr>
                <a:srgbClr val="FC600A"/>
              </a:buClr>
              <a:buFont typeface="+mj-lt"/>
              <a:buAutoNum type="arabicPeriod"/>
            </a:pPr>
            <a:r>
              <a:rPr lang="en-US" sz="72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Amount of owned assets on the first page of results</a:t>
            </a:r>
            <a:br>
              <a:rPr lang="en-US" sz="72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endParaRPr lang="en-US" sz="7200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91AA0D8-59E3-4244-B750-22852B8C503B}"/>
              </a:ext>
            </a:extLst>
          </p:cNvPr>
          <p:cNvSpPr txBox="1"/>
          <p:nvPr/>
        </p:nvSpPr>
        <p:spPr>
          <a:xfrm>
            <a:off x="718931" y="5892322"/>
            <a:ext cx="22392902" cy="47192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857250" lvl="1" indent="-857250" algn="l">
              <a:buClr>
                <a:srgbClr val="FC600A"/>
              </a:buClr>
              <a:buFont typeface="Webdings" panose="05030102010509060703" pitchFamily="18" charset="2"/>
              <a:buChar char="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Your brand’s core website, microsites and </a:t>
            </a:r>
          </a:p>
          <a:p>
            <a:pPr lvl="1" indent="0" algn="l">
              <a:buClr>
                <a:srgbClr val="FC600A"/>
              </a:buClr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	social profiles, you will control all content on</a:t>
            </a:r>
          </a:p>
          <a:p>
            <a:pPr marL="857250" lvl="1" indent="-857250" algn="l">
              <a:buClr>
                <a:srgbClr val="FC600A"/>
              </a:buClr>
              <a:buFont typeface="Webdings" panose="05030102010509060703" pitchFamily="18" charset="2"/>
              <a:buChar char="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Ancillary sites like directory websites, and </a:t>
            </a:r>
          </a:p>
          <a:p>
            <a:pPr lvl="1" indent="0" algn="l">
              <a:buClr>
                <a:srgbClr val="FC600A"/>
              </a:buClr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	positive news should be a part of the concentration of 	websites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17711B-A325-41D0-9F73-51CFEF57C818}"/>
              </a:ext>
            </a:extLst>
          </p:cNvPr>
          <p:cNvSpPr txBox="1"/>
          <p:nvPr/>
        </p:nvSpPr>
        <p:spPr>
          <a:xfrm>
            <a:off x="794901" y="11373852"/>
            <a:ext cx="23151032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US" sz="6000" b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TIP: </a:t>
            </a:r>
            <a:r>
              <a:rPr lang="en-US" sz="6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Use rank tracking tools to keep track of your assets</a:t>
            </a:r>
          </a:p>
        </p:txBody>
      </p:sp>
      <p:pic>
        <p:nvPicPr>
          <p:cNvPr id="3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id="{972D1A60-993D-4A26-84C0-2B3E1DB900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8992" y="4297688"/>
            <a:ext cx="3743137" cy="3670545"/>
          </a:xfrm>
          <a:prstGeom prst="rect">
            <a:avLst/>
          </a:prstGeom>
        </p:spPr>
      </p:pic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9C1E83BA-3FCC-44B6-8A1E-4FA97E4027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-84685"/>
            <a:ext cx="7123809" cy="2374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00970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29">
            <a:extLst>
              <a:ext uri="{FF2B5EF4-FFF2-40B4-BE49-F238E27FC236}">
                <a16:creationId xmlns:a16="http://schemas.microsoft.com/office/drawing/2014/main" id="{155F05DD-FE90-418D-A795-A51CB8A21424}"/>
              </a:ext>
            </a:extLst>
          </p:cNvPr>
          <p:cNvSpPr/>
          <p:nvPr/>
        </p:nvSpPr>
        <p:spPr>
          <a:xfrm>
            <a:off x="718931" y="1473153"/>
            <a:ext cx="19040061" cy="15381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>
              <a:lnSpc>
                <a:spcPts val="13100"/>
              </a:lnSpc>
              <a:defRPr sz="7000">
                <a:solidFill>
                  <a:srgbClr val="24305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/>
            <a:r>
              <a:rPr lang="en-US" sz="7200" b="1" cap="all" dirty="0">
                <a:solidFill>
                  <a:srgbClr val="FC600A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Reporting success</a:t>
            </a:r>
            <a:endParaRPr sz="7200" b="1" cap="all" dirty="0">
              <a:solidFill>
                <a:srgbClr val="FC600A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2861488-7BD4-4376-A011-D3097CA1C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4901" y="4565590"/>
            <a:ext cx="23410820" cy="1000274"/>
          </a:xfrm>
        </p:spPr>
        <p:txBody>
          <a:bodyPr>
            <a:noAutofit/>
          </a:bodyPr>
          <a:lstStyle/>
          <a:p>
            <a:pPr marL="1143000" indent="-1143000" algn="l">
              <a:buClr>
                <a:srgbClr val="FC600A"/>
              </a:buClr>
              <a:buFont typeface="+mj-lt"/>
              <a:buAutoNum type="arabicPeriod" startAt="2"/>
            </a:pPr>
            <a:r>
              <a:rPr lang="en-US" sz="72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Accurate results for branded &amp; non-branded key terms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91AA0D8-59E3-4244-B750-22852B8C503B}"/>
              </a:ext>
            </a:extLst>
          </p:cNvPr>
          <p:cNvSpPr txBox="1"/>
          <p:nvPr/>
        </p:nvSpPr>
        <p:spPr>
          <a:xfrm>
            <a:off x="718931" y="6212825"/>
            <a:ext cx="22392902" cy="37959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857250" lvl="1" indent="-857250" algn="l">
              <a:buClr>
                <a:srgbClr val="FC600A"/>
              </a:buClr>
              <a:buFont typeface="Webdings" panose="05030102010509060703" pitchFamily="18" charset="2"/>
              <a:buChar char="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Don’t count your clean SERP as a win if you’re </a:t>
            </a:r>
          </a:p>
          <a:p>
            <a:pPr lvl="1" indent="0" algn="l">
              <a:buClr>
                <a:srgbClr val="FC600A"/>
              </a:buClr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	only monitoring branded key terms</a:t>
            </a:r>
          </a:p>
          <a:p>
            <a:pPr marL="857250" lvl="1" indent="-857250" algn="l">
              <a:buClr>
                <a:srgbClr val="FC600A"/>
              </a:buClr>
              <a:buFont typeface="Webdings" panose="05030102010509060703" pitchFamily="18" charset="2"/>
              <a:buChar char="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Ask yourself what potential customers search </a:t>
            </a:r>
          </a:p>
          <a:p>
            <a:pPr lvl="1" indent="0" algn="l">
              <a:buClr>
                <a:srgbClr val="FC600A"/>
              </a:buClr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	when looking for your services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17711B-A325-41D0-9F73-51CFEF57C818}"/>
              </a:ext>
            </a:extLst>
          </p:cNvPr>
          <p:cNvSpPr txBox="1"/>
          <p:nvPr/>
        </p:nvSpPr>
        <p:spPr>
          <a:xfrm>
            <a:off x="771700" y="10492473"/>
            <a:ext cx="23151032" cy="19492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US" sz="6000" b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TIP: </a:t>
            </a:r>
            <a:r>
              <a:rPr lang="en-US" sz="6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Use search query data to identify high impression queries to track</a:t>
            </a:r>
          </a:p>
        </p:txBody>
      </p:sp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24C40440-8BDA-44B5-881E-D00C39577E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9683" y="5918687"/>
            <a:ext cx="4208867" cy="4220962"/>
          </a:xfrm>
          <a:prstGeom prst="rect">
            <a:avLst/>
          </a:prstGeom>
        </p:spPr>
      </p:pic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ABB49A04-A2CD-42AE-B28F-68E825CC52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-84685"/>
            <a:ext cx="7123809" cy="2374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20594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29">
            <a:extLst>
              <a:ext uri="{FF2B5EF4-FFF2-40B4-BE49-F238E27FC236}">
                <a16:creationId xmlns:a16="http://schemas.microsoft.com/office/drawing/2014/main" id="{155F05DD-FE90-418D-A795-A51CB8A21424}"/>
              </a:ext>
            </a:extLst>
          </p:cNvPr>
          <p:cNvSpPr/>
          <p:nvPr/>
        </p:nvSpPr>
        <p:spPr>
          <a:xfrm>
            <a:off x="718931" y="1473153"/>
            <a:ext cx="19040061" cy="15381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>
              <a:lnSpc>
                <a:spcPts val="13100"/>
              </a:lnSpc>
              <a:defRPr sz="7000">
                <a:solidFill>
                  <a:srgbClr val="24305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/>
            <a:r>
              <a:rPr lang="en-US" sz="7200" b="1" cap="all" dirty="0">
                <a:solidFill>
                  <a:srgbClr val="FC600A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Reporting success</a:t>
            </a:r>
            <a:endParaRPr sz="7200" b="1" cap="all" dirty="0">
              <a:solidFill>
                <a:srgbClr val="FC600A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2861488-7BD4-4376-A011-D3097CA1C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4901" y="4565590"/>
            <a:ext cx="23410820" cy="1000274"/>
          </a:xfrm>
        </p:spPr>
        <p:txBody>
          <a:bodyPr>
            <a:noAutofit/>
          </a:bodyPr>
          <a:lstStyle/>
          <a:p>
            <a:pPr marL="1143000" indent="-1143000" algn="l">
              <a:buClr>
                <a:srgbClr val="FC600A"/>
              </a:buClr>
              <a:buFont typeface="+mj-lt"/>
              <a:buAutoNum type="arabicPeriod" startAt="3"/>
            </a:pPr>
            <a:r>
              <a:rPr lang="en-US" sz="72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Audit search results using a VPN</a:t>
            </a:r>
            <a:br>
              <a:rPr lang="en-US" sz="72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endParaRPr lang="en-US" sz="7200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91AA0D8-59E3-4244-B750-22852B8C503B}"/>
              </a:ext>
            </a:extLst>
          </p:cNvPr>
          <p:cNvSpPr txBox="1"/>
          <p:nvPr/>
        </p:nvSpPr>
        <p:spPr>
          <a:xfrm>
            <a:off x="718931" y="6305624"/>
            <a:ext cx="22392902" cy="287258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857250" lvl="1" indent="-857250" algn="l">
              <a:buClr>
                <a:srgbClr val="FC600A"/>
              </a:buClr>
              <a:buFont typeface="Webdings" panose="05030102010509060703" pitchFamily="18" charset="2"/>
              <a:buChar char="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Everyone using Google is seeing different search results based on their own behavior</a:t>
            </a:r>
          </a:p>
          <a:p>
            <a:pPr marL="857250" lvl="1" indent="-857250" algn="l">
              <a:buClr>
                <a:srgbClr val="FC600A"/>
              </a:buClr>
              <a:buFont typeface="Webdings" panose="05030102010509060703" pitchFamily="18" charset="2"/>
              <a:buChar char=""/>
            </a:pPr>
            <a:r>
              <a:rPr lang="en-US" sz="6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Strip out bias and location influence with a VPN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17711B-A325-41D0-9F73-51CFEF57C818}"/>
              </a:ext>
            </a:extLst>
          </p:cNvPr>
          <p:cNvSpPr txBox="1"/>
          <p:nvPr/>
        </p:nvSpPr>
        <p:spPr>
          <a:xfrm>
            <a:off x="718931" y="11524642"/>
            <a:ext cx="23151032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US" sz="6000" b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TIP: </a:t>
            </a:r>
            <a:r>
              <a:rPr lang="en-US" sz="6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Search “pizza near me” to verify your location</a:t>
            </a:r>
          </a:p>
        </p:txBody>
      </p:sp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0A2D2C4D-EDAD-4248-8400-739530D4E46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1926" y="2331714"/>
            <a:ext cx="3198320" cy="3642372"/>
          </a:xfrm>
          <a:prstGeom prst="rect">
            <a:avLst/>
          </a:prstGeom>
        </p:spPr>
      </p:pic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F387571E-4B88-4771-99AE-CAAFFF0326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-84685"/>
            <a:ext cx="7123809" cy="2374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28447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901" y="3237209"/>
            <a:ext cx="23151032" cy="1221093"/>
          </a:xfrm>
        </p:spPr>
        <p:txBody>
          <a:bodyPr>
            <a:normAutofit/>
          </a:bodyPr>
          <a:lstStyle/>
          <a:p>
            <a:pPr algn="l"/>
            <a:r>
              <a:rPr lang="en-US" sz="7200" b="1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Checklist: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829570D-5642-424F-BAF9-800A9C0156D5}"/>
              </a:ext>
            </a:extLst>
          </p:cNvPr>
          <p:cNvSpPr txBox="1"/>
          <p:nvPr/>
        </p:nvSpPr>
        <p:spPr>
          <a:xfrm>
            <a:off x="794901" y="11593573"/>
            <a:ext cx="23151032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US" sz="6000" b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TIP: </a:t>
            </a:r>
            <a:r>
              <a:rPr lang="en-US" sz="6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Download this checklist at DigitalPR.com/SMX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51BFB4E-7F3E-4FB7-AC44-8F9809CD8C69}"/>
              </a:ext>
            </a:extLst>
          </p:cNvPr>
          <p:cNvSpPr txBox="1"/>
          <p:nvPr/>
        </p:nvSpPr>
        <p:spPr>
          <a:xfrm>
            <a:off x="780011" y="6063862"/>
            <a:ext cx="19773900" cy="392415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marL="914400" indent="-914400" algn="l">
              <a:buClr>
                <a:srgbClr val="FC600A"/>
              </a:buClr>
              <a:buFont typeface="+mj-lt"/>
              <a:buAutoNum type="arabicPeriod"/>
            </a:pP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Amount of owned assets on the first page of results</a:t>
            </a:r>
          </a:p>
          <a:p>
            <a:pPr marL="914400" indent="-914400" algn="l">
              <a:buClr>
                <a:srgbClr val="FC600A"/>
              </a:buClr>
              <a:buFont typeface="+mj-lt"/>
              <a:buAutoNum type="arabicPeriod"/>
            </a:pP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Accurate results for key terms- branded &amp; non-branded</a:t>
            </a:r>
          </a:p>
          <a:p>
            <a:pPr marL="914400" indent="-914400" algn="l">
              <a:buClr>
                <a:srgbClr val="FC600A"/>
              </a:buClr>
              <a:buFont typeface="+mj-lt"/>
              <a:buAutoNum type="arabicPeriod"/>
            </a:pP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Audit search results via VPN (ex: Private Access Network)</a:t>
            </a:r>
          </a:p>
          <a:p>
            <a:pPr algn="l">
              <a:buClr>
                <a:srgbClr val="FC600A"/>
              </a:buClr>
            </a:pPr>
            <a:endParaRPr lang="en-US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514350" indent="-514350" algn="l">
              <a:buClr>
                <a:srgbClr val="FC600A"/>
              </a:buClr>
              <a:buFont typeface="Wingdings 3" panose="05040102010807070707" pitchFamily="18" charset="2"/>
              <a:buChar char=""/>
            </a:pPr>
            <a:endParaRPr lang="en-US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Shape 129">
            <a:extLst>
              <a:ext uri="{FF2B5EF4-FFF2-40B4-BE49-F238E27FC236}">
                <a16:creationId xmlns:a16="http://schemas.microsoft.com/office/drawing/2014/main" id="{E908C9C6-0C8A-4611-BBA3-A10270405155}"/>
              </a:ext>
            </a:extLst>
          </p:cNvPr>
          <p:cNvSpPr/>
          <p:nvPr/>
        </p:nvSpPr>
        <p:spPr>
          <a:xfrm>
            <a:off x="718931" y="1473153"/>
            <a:ext cx="19040061" cy="15381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>
              <a:lnSpc>
                <a:spcPts val="13100"/>
              </a:lnSpc>
              <a:defRPr sz="7000">
                <a:solidFill>
                  <a:srgbClr val="24305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/>
            <a:r>
              <a:rPr lang="en-US" sz="7200" b="1" cap="all" dirty="0">
                <a:solidFill>
                  <a:srgbClr val="FC600A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Reporting success</a:t>
            </a:r>
            <a:endParaRPr sz="7200" b="1" cap="all" dirty="0">
              <a:solidFill>
                <a:srgbClr val="FC600A"/>
              </a:solidFill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6" name="Picture 5" descr="A picture containing sitting, yellow, computer, white&#10;&#10;Description automatically generated">
            <a:extLst>
              <a:ext uri="{FF2B5EF4-FFF2-40B4-BE49-F238E27FC236}">
                <a16:creationId xmlns:a16="http://schemas.microsoft.com/office/drawing/2014/main" id="{AB7B900B-2C15-45A9-8059-7486984F0E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1648" y="2838473"/>
            <a:ext cx="5954285" cy="5954285"/>
          </a:xfrm>
          <a:prstGeom prst="rect">
            <a:avLst/>
          </a:prstGeom>
        </p:spPr>
      </p:pic>
      <p:pic>
        <p:nvPicPr>
          <p:cNvPr id="10" name="Picture 9" descr="A close up of a sign&#10;&#10;Description automatically generated">
            <a:extLst>
              <a:ext uri="{FF2B5EF4-FFF2-40B4-BE49-F238E27FC236}">
                <a16:creationId xmlns:a16="http://schemas.microsoft.com/office/drawing/2014/main" id="{9B743C5C-8DC9-48F5-B48F-1A4A66BF55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-84685"/>
            <a:ext cx="7123809" cy="2374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445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1749" y="1745435"/>
            <a:ext cx="19464435" cy="1287004"/>
          </a:xfrm>
        </p:spPr>
        <p:txBody>
          <a:bodyPr>
            <a:normAutofit/>
          </a:bodyPr>
          <a:lstStyle/>
          <a:p>
            <a:pPr algn="l"/>
            <a:r>
              <a:rPr lang="en-US" sz="7200" b="1" cap="all" dirty="0">
                <a:solidFill>
                  <a:srgbClr val="FC600A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Presentation Overview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21384" y="4431607"/>
            <a:ext cx="15938021" cy="62324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marL="1371600" indent="-1371600" algn="l">
              <a:buClr>
                <a:srgbClr val="FC600A"/>
              </a:buClr>
              <a:buFont typeface="Webdings" panose="05030102010509060703" pitchFamily="18" charset="2"/>
              <a:buChar char=""/>
            </a:pPr>
            <a:r>
              <a:rPr lang="en-US" sz="8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What is Digital PR?</a:t>
            </a:r>
          </a:p>
          <a:p>
            <a:pPr marL="1371600" indent="-1371600" algn="l">
              <a:buClr>
                <a:srgbClr val="FC600A"/>
              </a:buClr>
              <a:buFont typeface="Webdings" panose="05030102010509060703" pitchFamily="18" charset="2"/>
              <a:buChar char=""/>
            </a:pPr>
            <a:r>
              <a:rPr lang="en-US" sz="8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Who needs Digital PR?</a:t>
            </a:r>
          </a:p>
          <a:p>
            <a:pPr marL="1371600" indent="-1371600" algn="l">
              <a:buClr>
                <a:srgbClr val="FC600A"/>
              </a:buClr>
              <a:buFont typeface="Webdings" panose="05030102010509060703" pitchFamily="18" charset="2"/>
              <a:buChar char=""/>
            </a:pPr>
            <a:r>
              <a:rPr lang="en-US" sz="8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Why do you need Digital PR?</a:t>
            </a:r>
          </a:p>
          <a:p>
            <a:pPr marL="1371600" indent="-1371600" algn="l">
              <a:buClr>
                <a:srgbClr val="FC600A"/>
              </a:buClr>
              <a:buFont typeface="Webdings" panose="05030102010509060703" pitchFamily="18" charset="2"/>
              <a:buChar char=""/>
            </a:pPr>
            <a:r>
              <a:rPr lang="en-US" sz="8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Digital PR Strategies</a:t>
            </a:r>
          </a:p>
          <a:p>
            <a:pPr marL="1371600" indent="-1371600" algn="l">
              <a:buClr>
                <a:srgbClr val="FC600A"/>
              </a:buClr>
              <a:buFont typeface="Webdings" panose="05030102010509060703" pitchFamily="18" charset="2"/>
              <a:buChar char=""/>
            </a:pPr>
            <a:r>
              <a:rPr lang="en-US" sz="8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Reporting Success</a:t>
            </a:r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1913471E-4076-4276-844A-EC2EA865D3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-84685"/>
            <a:ext cx="7123809" cy="2374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53028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129">
            <a:extLst>
              <a:ext uri="{FF2B5EF4-FFF2-40B4-BE49-F238E27FC236}">
                <a16:creationId xmlns:a16="http://schemas.microsoft.com/office/drawing/2014/main" id="{DF241F57-9B07-4531-8B37-97C64C54F67D}"/>
              </a:ext>
            </a:extLst>
          </p:cNvPr>
          <p:cNvSpPr/>
          <p:nvPr/>
        </p:nvSpPr>
        <p:spPr>
          <a:xfrm>
            <a:off x="838200" y="4634209"/>
            <a:ext cx="14029986" cy="16487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>
              <a:lnSpc>
                <a:spcPts val="13100"/>
              </a:lnSpc>
              <a:defRPr sz="7000">
                <a:solidFill>
                  <a:srgbClr val="24305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/>
            <a:r>
              <a:rPr lang="en-US" sz="10350" b="1" dirty="0">
                <a:latin typeface="Century Gothic" panose="020B0502020202020204" pitchFamily="34" charset="0"/>
              </a:rPr>
              <a:t>Digital PR Playbook</a:t>
            </a:r>
            <a:endParaRPr sz="10350" b="1" dirty="0">
              <a:latin typeface="Century Gothic" panose="020B0502020202020204" pitchFamily="34" charset="0"/>
            </a:endParaRPr>
          </a:p>
        </p:txBody>
      </p:sp>
      <p:sp>
        <p:nvSpPr>
          <p:cNvPr id="10" name="Shape 130">
            <a:extLst>
              <a:ext uri="{FF2B5EF4-FFF2-40B4-BE49-F238E27FC236}">
                <a16:creationId xmlns:a16="http://schemas.microsoft.com/office/drawing/2014/main" id="{A35AB277-50D7-42F6-979F-F71D5450C79D}"/>
              </a:ext>
            </a:extLst>
          </p:cNvPr>
          <p:cNvSpPr/>
          <p:nvPr/>
        </p:nvSpPr>
        <p:spPr>
          <a:xfrm>
            <a:off x="982898" y="6594037"/>
            <a:ext cx="15268951" cy="39241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>
              <a:lnSpc>
                <a:spcPts val="11900"/>
              </a:lnSpc>
              <a:defRPr sz="6000">
                <a:solidFill>
                  <a:srgbClr val="24305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</a:lstStyle>
          <a:p>
            <a:pPr algn="l">
              <a:lnSpc>
                <a:spcPts val="10000"/>
              </a:lnSpc>
            </a:pPr>
            <a:r>
              <a:rPr lang="en-US" sz="10000" dirty="0">
                <a:solidFill>
                  <a:srgbClr val="FC600A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The Convergence </a:t>
            </a:r>
          </a:p>
          <a:p>
            <a:pPr algn="l">
              <a:lnSpc>
                <a:spcPts val="10000"/>
              </a:lnSpc>
            </a:pPr>
            <a:r>
              <a:rPr lang="en-US" sz="10000" dirty="0">
                <a:solidFill>
                  <a:srgbClr val="FC600A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of Search, Social, </a:t>
            </a:r>
          </a:p>
          <a:p>
            <a:pPr algn="l">
              <a:lnSpc>
                <a:spcPts val="10000"/>
              </a:lnSpc>
            </a:pPr>
            <a:r>
              <a:rPr lang="en-US" sz="10000" dirty="0">
                <a:solidFill>
                  <a:srgbClr val="FC600A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and Your Website</a:t>
            </a:r>
            <a:endParaRPr sz="10000" dirty="0">
              <a:solidFill>
                <a:srgbClr val="FC600A"/>
              </a:solidFill>
              <a:latin typeface="Century Gothic" panose="020B050202020202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Shape 130">
            <a:extLst>
              <a:ext uri="{FF2B5EF4-FFF2-40B4-BE49-F238E27FC236}">
                <a16:creationId xmlns:a16="http://schemas.microsoft.com/office/drawing/2014/main" id="{0FA724F3-DFCD-494C-98A6-F940940E4DD0}"/>
              </a:ext>
            </a:extLst>
          </p:cNvPr>
          <p:cNvSpPr/>
          <p:nvPr/>
        </p:nvSpPr>
        <p:spPr>
          <a:xfrm>
            <a:off x="828936" y="11653623"/>
            <a:ext cx="6662080" cy="19236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8100" tIns="38100" rIns="38100" bIns="38100" anchor="ctr">
            <a:spAutoFit/>
          </a:bodyPr>
          <a:lstStyle>
            <a:lvl1pPr>
              <a:lnSpc>
                <a:spcPts val="11900"/>
              </a:lnSpc>
              <a:defRPr sz="6000">
                <a:solidFill>
                  <a:srgbClr val="24305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4000" dirty="0">
                <a:latin typeface="Century Gothic" panose="020B0502020202020204" pitchFamily="34" charset="0"/>
              </a:rPr>
              <a:t>Zach Hoffman</a:t>
            </a:r>
          </a:p>
          <a:p>
            <a:pPr algn="l">
              <a:lnSpc>
                <a:spcPct val="100000"/>
              </a:lnSpc>
            </a:pPr>
            <a:r>
              <a:rPr lang="en-US" sz="4000" dirty="0">
                <a:latin typeface="Century Gothic" panose="020B0502020202020204" pitchFamily="34" charset="0"/>
              </a:rPr>
              <a:t>President &amp; CEO</a:t>
            </a:r>
          </a:p>
          <a:p>
            <a:pPr algn="l">
              <a:lnSpc>
                <a:spcPct val="100000"/>
              </a:lnSpc>
            </a:pPr>
            <a:r>
              <a:rPr lang="en-US" sz="4000" dirty="0">
                <a:latin typeface="Century Gothic" panose="020B0502020202020204" pitchFamily="34" charset="0"/>
              </a:rPr>
              <a:t>Zach.Hoffman@Exults.com</a:t>
            </a:r>
          </a:p>
        </p:txBody>
      </p:sp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15C0182B-82E3-4511-ABBA-469872EAF7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5101" y="5626597"/>
            <a:ext cx="10248900" cy="8070842"/>
          </a:xfrm>
          <a:prstGeom prst="rect">
            <a:avLst/>
          </a:prstGeom>
        </p:spPr>
      </p:pic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E4CA3FC3-7348-4311-8B0A-F055625429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-84685"/>
            <a:ext cx="7123809" cy="237460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853A98F-77BD-46B3-AEE1-3C06B90C2935}"/>
              </a:ext>
            </a:extLst>
          </p:cNvPr>
          <p:cNvSpPr/>
          <p:nvPr/>
        </p:nvSpPr>
        <p:spPr>
          <a:xfrm>
            <a:off x="5490486" y="2289918"/>
            <a:ext cx="13403028" cy="16416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lnSpc>
                <a:spcPts val="13100"/>
              </a:lnSpc>
            </a:pPr>
            <a:r>
              <a:rPr lang="en-US" sz="10350" b="1" dirty="0">
                <a:solidFill>
                  <a:srgbClr val="243050"/>
                </a:solidFill>
                <a:latin typeface="Century Gothic" panose="020B0502020202020204" pitchFamily="34" charset="0"/>
                <a:sym typeface="Open Sans"/>
              </a:rPr>
              <a:t>Questions &amp; Answers</a:t>
            </a:r>
          </a:p>
        </p:txBody>
      </p:sp>
    </p:spTree>
    <p:extLst>
      <p:ext uri="{BB962C8B-B14F-4D97-AF65-F5344CB8AC3E}">
        <p14:creationId xmlns:p14="http://schemas.microsoft.com/office/powerpoint/2010/main" val="10063513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10897</TotalTime>
  <Words>2209</Words>
  <Application>Microsoft Office PowerPoint</Application>
  <PresentationFormat>Custom</PresentationFormat>
  <Paragraphs>299</Paragraphs>
  <Slides>52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9" baseType="lpstr">
      <vt:lpstr>Calibri</vt:lpstr>
      <vt:lpstr>Century Gothic</vt:lpstr>
      <vt:lpstr>Helvetica Light</vt:lpstr>
      <vt:lpstr>Helvetica Neue</vt:lpstr>
      <vt:lpstr>Webdings</vt:lpstr>
      <vt:lpstr>Wingdings 3</vt:lpstr>
      <vt:lpstr>White</vt:lpstr>
      <vt:lpstr>PowerPoint Presentation</vt:lpstr>
      <vt:lpstr>Presentation Overview</vt:lpstr>
      <vt:lpstr>What is Digital PR?</vt:lpstr>
      <vt:lpstr>Who Needs Digital PR?</vt:lpstr>
      <vt:lpstr>PowerPoint Presentation</vt:lpstr>
      <vt:lpstr>Everyone Needs Digital PR</vt:lpstr>
      <vt:lpstr>Why do you need Digital PR?</vt:lpstr>
      <vt:lpstr>PowerPoint Presentation</vt:lpstr>
      <vt:lpstr>PowerPoint Presentation</vt:lpstr>
      <vt:lpstr>PowerPoint Presentation</vt:lpstr>
      <vt:lpstr>Responsive framework that scales appropriately for most common screen sizes </vt:lpstr>
      <vt:lpstr>Easy to use and interact with on mobile, tablet, and desktop devices</vt:lpstr>
      <vt:lpstr>Compatible with a variety of mobile browsers</vt:lpstr>
      <vt:lpstr>Loads quickly over cellular data</vt:lpstr>
      <vt:lpstr>Checklist:</vt:lpstr>
      <vt:lpstr>PowerPoint Presentation</vt:lpstr>
      <vt:lpstr>PowerPoint Presentation</vt:lpstr>
      <vt:lpstr>Start with keyword research</vt:lpstr>
      <vt:lpstr>Optimized Meta Data</vt:lpstr>
      <vt:lpstr>Schematic Markup</vt:lpstr>
      <vt:lpstr>Technical Audits</vt:lpstr>
      <vt:lpstr>Cache Cleanup</vt:lpstr>
      <vt:lpstr>Website Structure</vt:lpstr>
      <vt:lpstr>Checklist:</vt:lpstr>
      <vt:lpstr>PowerPoint Presentation</vt:lpstr>
      <vt:lpstr>Active Social Media Profiles</vt:lpstr>
      <vt:lpstr>Profiles set up on all major platforms relevant to your industry</vt:lpstr>
      <vt:lpstr>Accurate company information in all profiles</vt:lpstr>
      <vt:lpstr>Curated feed with interesting and engaging content</vt:lpstr>
      <vt:lpstr>Respond to messages and comments</vt:lpstr>
      <vt:lpstr>Checklist:</vt:lpstr>
      <vt:lpstr>PowerPoint Presentation</vt:lpstr>
      <vt:lpstr>PowerPoint Presentation</vt:lpstr>
      <vt:lpstr>Digital Press Release Syndication </vt:lpstr>
      <vt:lpstr>Backlink acquisition from high DA sources </vt:lpstr>
      <vt:lpstr>Natural acquisition schedule </vt:lpstr>
      <vt:lpstr>Checklist:</vt:lpstr>
      <vt:lpstr>PowerPoint Presentation</vt:lpstr>
      <vt:lpstr>Microsites with high-value domains</vt:lpstr>
      <vt:lpstr>Think: related searches  </vt:lpstr>
      <vt:lpstr>Focus on keywords with natural content potential </vt:lpstr>
      <vt:lpstr>Keep your microsites active and updated </vt:lpstr>
      <vt:lpstr>Checklist:</vt:lpstr>
      <vt:lpstr>PowerPoint Presentation</vt:lpstr>
      <vt:lpstr>PowerPoint Presentation</vt:lpstr>
      <vt:lpstr>PowerPoint Presentation</vt:lpstr>
      <vt:lpstr>Amount of owned assets on the first page of results </vt:lpstr>
      <vt:lpstr>Accurate results for branded &amp; non-branded key terms</vt:lpstr>
      <vt:lpstr>Audit search results using a VPN </vt:lpstr>
      <vt:lpstr>Checklist:</vt:lpstr>
      <vt:lpstr>Presentation Overview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Danielle Enzinna</dc:creator>
  <cp:lastModifiedBy>Zach Hoffman</cp:lastModifiedBy>
  <cp:revision>237</cp:revision>
  <cp:lastPrinted>2019-11-08T16:48:36Z</cp:lastPrinted>
  <dcterms:modified xsi:type="dcterms:W3CDTF">2020-02-13T23:20:25Z</dcterms:modified>
</cp:coreProperties>
</file>