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7" r:id="rId2"/>
    <p:sldId id="273" r:id="rId3"/>
    <p:sldId id="277" r:id="rId4"/>
    <p:sldId id="278" r:id="rId5"/>
    <p:sldId id="282" r:id="rId6"/>
    <p:sldId id="281" r:id="rId7"/>
    <p:sldId id="279" r:id="rId8"/>
    <p:sldId id="313" r:id="rId9"/>
    <p:sldId id="339" r:id="rId10"/>
    <p:sldId id="283" r:id="rId11"/>
    <p:sldId id="292" r:id="rId12"/>
    <p:sldId id="293" r:id="rId13"/>
    <p:sldId id="294" r:id="rId14"/>
    <p:sldId id="295" r:id="rId15"/>
    <p:sldId id="299" r:id="rId16"/>
    <p:sldId id="340" r:id="rId17"/>
    <p:sldId id="284" r:id="rId18"/>
    <p:sldId id="296" r:id="rId19"/>
    <p:sldId id="336" r:id="rId20"/>
    <p:sldId id="297" r:id="rId21"/>
    <p:sldId id="298" r:id="rId22"/>
    <p:sldId id="300" r:id="rId23"/>
    <p:sldId id="301" r:id="rId24"/>
    <p:sldId id="315" r:id="rId25"/>
    <p:sldId id="341" r:id="rId26"/>
    <p:sldId id="285" r:id="rId27"/>
    <p:sldId id="302" r:id="rId28"/>
    <p:sldId id="304" r:id="rId29"/>
    <p:sldId id="305" r:id="rId30"/>
    <p:sldId id="306" r:id="rId31"/>
    <p:sldId id="325" r:id="rId32"/>
    <p:sldId id="342" r:id="rId33"/>
    <p:sldId id="286" r:id="rId34"/>
    <p:sldId id="321" r:id="rId35"/>
    <p:sldId id="322" r:id="rId36"/>
    <p:sldId id="323" r:id="rId37"/>
    <p:sldId id="326" r:id="rId38"/>
    <p:sldId id="344" r:id="rId39"/>
    <p:sldId id="330" r:id="rId40"/>
    <p:sldId id="331" r:id="rId41"/>
    <p:sldId id="332" r:id="rId42"/>
    <p:sldId id="333" r:id="rId43"/>
    <p:sldId id="334" r:id="rId44"/>
    <p:sldId id="343" r:id="rId45"/>
    <p:sldId id="324" r:id="rId46"/>
    <p:sldId id="317" r:id="rId47"/>
    <p:sldId id="287" r:id="rId48"/>
    <p:sldId id="327" r:id="rId49"/>
    <p:sldId id="328" r:id="rId50"/>
    <p:sldId id="329" r:id="rId51"/>
    <p:sldId id="345" r:id="rId52"/>
    <p:sldId id="338" r:id="rId53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3432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  <p15:guide id="5" orient="horz" pos="960" userDrawn="1">
          <p15:clr>
            <a:srgbClr val="A4A3A4"/>
          </p15:clr>
        </p15:guide>
        <p15:guide id="6" orient="horz" pos="6000" userDrawn="1">
          <p15:clr>
            <a:srgbClr val="A4A3A4"/>
          </p15:clr>
        </p15:guide>
        <p15:guide id="7" pos="8904" userDrawn="1">
          <p15:clr>
            <a:srgbClr val="A4A3A4"/>
          </p15:clr>
        </p15:guide>
        <p15:guide id="8" pos="6408" userDrawn="1">
          <p15:clr>
            <a:srgbClr val="A4A3A4"/>
          </p15:clr>
        </p15:guide>
        <p15:guide id="9" orient="horz" pos="5184" userDrawn="1">
          <p15:clr>
            <a:srgbClr val="A4A3A4"/>
          </p15:clr>
        </p15:guide>
        <p15:guide id="10" orient="horz" pos="6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000000"/>
    <a:srgbClr val="FC600A"/>
    <a:srgbClr val="D81A79"/>
    <a:srgbClr val="002452"/>
    <a:srgbClr val="1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5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66" y="642"/>
      </p:cViewPr>
      <p:guideLst>
        <p:guide orient="horz" pos="2592"/>
        <p:guide pos="528"/>
        <p:guide pos="3432"/>
        <p:guide orient="horz" pos="1752"/>
        <p:guide orient="horz" pos="960"/>
        <p:guide orient="horz" pos="6000"/>
        <p:guide pos="8904"/>
        <p:guide pos="6408"/>
        <p:guide orient="horz" pos="5184"/>
        <p:guide orient="horz" pos="6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6D9713-404F-44A3-BCF3-740D336D601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92834C-EA6C-4625-9207-024C9A8C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6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171446" algn="ctr">
              <a:spcBef>
                <a:spcPts val="0"/>
              </a:spcBef>
              <a:buSzTx/>
              <a:buNone/>
              <a:defRPr sz="3300"/>
            </a:lvl2pPr>
            <a:lvl3pPr marL="0" indent="342892" algn="ctr">
              <a:spcBef>
                <a:spcPts val="0"/>
              </a:spcBef>
              <a:buSzTx/>
              <a:buNone/>
              <a:defRPr sz="3300"/>
            </a:lvl3pPr>
            <a:lvl4pPr marL="0" indent="514337" algn="ctr">
              <a:spcBef>
                <a:spcPts val="0"/>
              </a:spcBef>
              <a:buSzTx/>
              <a:buNone/>
              <a:defRPr sz="3300"/>
            </a:lvl4pPr>
            <a:lvl5pPr marL="0" indent="685783" algn="ctr">
              <a:spcBef>
                <a:spcPts val="0"/>
              </a:spcBef>
              <a:buSzTx/>
              <a:buNone/>
              <a:defRPr sz="3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2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2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2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171446" algn="ctr">
              <a:spcBef>
                <a:spcPts val="0"/>
              </a:spcBef>
              <a:buSzTx/>
              <a:buNone/>
              <a:defRPr sz="3300"/>
            </a:lvl2pPr>
            <a:lvl3pPr marL="0" indent="342892" algn="ctr">
              <a:spcBef>
                <a:spcPts val="0"/>
              </a:spcBef>
              <a:buSzTx/>
              <a:buNone/>
              <a:defRPr sz="3300"/>
            </a:lvl3pPr>
            <a:lvl4pPr marL="0" indent="514337" algn="ctr">
              <a:spcBef>
                <a:spcPts val="0"/>
              </a:spcBef>
              <a:buSzTx/>
              <a:buNone/>
              <a:defRPr sz="3300"/>
            </a:lvl4pPr>
            <a:lvl5pPr marL="0" indent="685783" algn="ctr">
              <a:spcBef>
                <a:spcPts val="0"/>
              </a:spcBef>
              <a:buSzTx/>
              <a:buNone/>
              <a:defRPr sz="3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419090" indent="-419090">
              <a:spcBef>
                <a:spcPts val="3375"/>
              </a:spcBef>
              <a:defRPr sz="3375"/>
            </a:lvl1pPr>
            <a:lvl2pPr marL="838179" indent="-419090">
              <a:spcBef>
                <a:spcPts val="3375"/>
              </a:spcBef>
              <a:defRPr sz="3375"/>
            </a:lvl2pPr>
            <a:lvl3pPr marL="1257269" indent="-419090">
              <a:spcBef>
                <a:spcPts val="3375"/>
              </a:spcBef>
              <a:defRPr sz="3375"/>
            </a:lvl3pPr>
            <a:lvl4pPr marL="1676358" indent="-419090">
              <a:spcBef>
                <a:spcPts val="3375"/>
              </a:spcBef>
              <a:defRPr sz="3375"/>
            </a:lvl4pPr>
            <a:lvl5pPr marL="2095448" indent="-419090">
              <a:spcBef>
                <a:spcPts val="3375"/>
              </a:spcBef>
              <a:defRPr sz="337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2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2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2" y="8953500"/>
            <a:ext cx="19621500" cy="54117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5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2" y="6138323"/>
            <a:ext cx="19621500" cy="7027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90084" y="13081002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marL="0" marR="0" indent="0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71446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892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37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783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28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675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20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566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76238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52476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428714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04953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81191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57429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333667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809905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286143" marR="0" indent="-476238" algn="l" defTabSz="619109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71446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892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37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783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28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675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20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566" algn="ctr" defTabSz="6191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7987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watch.com/blog/amazing-social-media-statistics-and-facts/" TargetMode="External"/><Relationship Id="rId2" Type="http://schemas.openxmlformats.org/officeDocument/2006/relationships/hyperlink" Target="https://hostingfacts.com/internet-facts-stat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biznology.com/2016/09/50-facts-online-consumer-behavior-not-ignor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9">
            <a:extLst>
              <a:ext uri="{FF2B5EF4-FFF2-40B4-BE49-F238E27FC236}">
                <a16:creationId xmlns:a16="http://schemas.microsoft.com/office/drawing/2014/main" id="{DF241F57-9B07-4531-8B37-97C64C54F67D}"/>
              </a:ext>
            </a:extLst>
          </p:cNvPr>
          <p:cNvSpPr/>
          <p:nvPr/>
        </p:nvSpPr>
        <p:spPr>
          <a:xfrm>
            <a:off x="828936" y="3883628"/>
            <a:ext cx="14029986" cy="1648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10350" b="1" dirty="0">
                <a:latin typeface="Century Gothic" panose="020B0502020202020204" pitchFamily="34" charset="0"/>
              </a:rPr>
              <a:t>Digital PR Playbook</a:t>
            </a:r>
            <a:endParaRPr sz="10350" b="1" dirty="0">
              <a:latin typeface="Century Gothic" panose="020B0502020202020204" pitchFamily="34" charset="0"/>
            </a:endParaRPr>
          </a:p>
        </p:txBody>
      </p:sp>
      <p:sp>
        <p:nvSpPr>
          <p:cNvPr id="10" name="Shape 130">
            <a:extLst>
              <a:ext uri="{FF2B5EF4-FFF2-40B4-BE49-F238E27FC236}">
                <a16:creationId xmlns:a16="http://schemas.microsoft.com/office/drawing/2014/main" id="{A35AB277-50D7-42F6-979F-F71D5450C79D}"/>
              </a:ext>
            </a:extLst>
          </p:cNvPr>
          <p:cNvSpPr/>
          <p:nvPr/>
        </p:nvSpPr>
        <p:spPr>
          <a:xfrm>
            <a:off x="982898" y="6594037"/>
            <a:ext cx="15268951" cy="39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 Convergence </a:t>
            </a:r>
          </a:p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of Search, Social, </a:t>
            </a:r>
          </a:p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and Your Website</a:t>
            </a:r>
            <a:endParaRPr sz="10000" dirty="0">
              <a:solidFill>
                <a:srgbClr val="FC600A"/>
              </a:solidFill>
              <a:latin typeface="Century Gothic" panose="020B0502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130">
            <a:extLst>
              <a:ext uri="{FF2B5EF4-FFF2-40B4-BE49-F238E27FC236}">
                <a16:creationId xmlns:a16="http://schemas.microsoft.com/office/drawing/2014/main" id="{0FA724F3-DFCD-494C-98A6-F940940E4DD0}"/>
              </a:ext>
            </a:extLst>
          </p:cNvPr>
          <p:cNvSpPr/>
          <p:nvPr/>
        </p:nvSpPr>
        <p:spPr>
          <a:xfrm>
            <a:off x="828936" y="11653623"/>
            <a:ext cx="6662080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Zach Hoffman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President &amp; CEO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Zach.Hoffman@Exults.com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C0182B-82E3-4511-ABBA-469872EA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01" y="5626597"/>
            <a:ext cx="10248900" cy="8070842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26D39F-9390-425A-89B0-067A51AA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1A05C3-4B71-4F5C-880D-52ABE0566367}"/>
              </a:ext>
            </a:extLst>
          </p:cNvPr>
          <p:cNvSpPr txBox="1"/>
          <p:nvPr/>
        </p:nvSpPr>
        <p:spPr>
          <a:xfrm>
            <a:off x="585254" y="4239387"/>
            <a:ext cx="16103139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brand website need to meet Google’s current development standards </a:t>
            </a:r>
          </a:p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This is Critical to obtaining effective search engine results that depict the most accurate representation of your brand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5896-94D0-4D68-8972-1AD91A13BD37}"/>
              </a:ext>
            </a:extLst>
          </p:cNvPr>
          <p:cNvSpPr txBox="1"/>
          <p:nvPr/>
        </p:nvSpPr>
        <p:spPr>
          <a:xfrm>
            <a:off x="1509764" y="10475132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checklist should include: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0044F948-E3C0-40E9-B701-E157FACA1BDE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27A4FB-8F55-4BFD-89C1-DF7EF862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8" t="10740" b="70630"/>
          <a:stretch/>
        </p:blipFill>
        <p:spPr>
          <a:xfrm>
            <a:off x="21556969" y="3803039"/>
            <a:ext cx="3412063" cy="54496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EF5283-E2DB-46B3-AAF6-F18BEB6CD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18061" r="16109" b="53287"/>
          <a:stretch/>
        </p:blipFill>
        <p:spPr>
          <a:xfrm>
            <a:off x="16688393" y="3328432"/>
            <a:ext cx="3690852" cy="519309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714E772-F338-453A-AD5E-8EF48140C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BDDA85C-49DC-4D3B-8DE9-D313FD848A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6"/>
          <a:stretch/>
        </p:blipFill>
        <p:spPr>
          <a:xfrm>
            <a:off x="16941339" y="7028809"/>
            <a:ext cx="7263541" cy="61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7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06" y="3160704"/>
            <a:ext cx="23144026" cy="3433345"/>
          </a:xfrm>
        </p:spPr>
        <p:txBody>
          <a:bodyPr>
            <a:norm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rPr>
              <a:t>Responsive framework that scales appropriately for most common screen sizes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B491-7F74-4DB4-A1B4-90B56C347115}"/>
              </a:ext>
            </a:extLst>
          </p:cNvPr>
          <p:cNvSpPr txBox="1"/>
          <p:nvPr/>
        </p:nvSpPr>
        <p:spPr>
          <a:xfrm>
            <a:off x="1472377" y="7139493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Yes, it’s a lot of work. And yes, it’s necessary.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8285-31B7-4ACC-81E4-60D890C71956}"/>
              </a:ext>
            </a:extLst>
          </p:cNvPr>
          <p:cNvSpPr txBox="1"/>
          <p:nvPr/>
        </p:nvSpPr>
        <p:spPr>
          <a:xfrm>
            <a:off x="794901" y="10472469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BrowserStack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to simulate common devices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9" name="Shape 129">
            <a:extLst>
              <a:ext uri="{FF2B5EF4-FFF2-40B4-BE49-F238E27FC236}">
                <a16:creationId xmlns:a16="http://schemas.microsoft.com/office/drawing/2014/main" id="{F98E1CCA-5384-4B9F-B116-C04886E35439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533BB68-BB4D-4161-93D8-B545DF317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444E165-17BF-4C8C-B266-F0744C3FF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8" t="10740" b="70630"/>
          <a:stretch/>
        </p:blipFill>
        <p:spPr>
          <a:xfrm rot="201399">
            <a:off x="19850937" y="4927654"/>
            <a:ext cx="3412063" cy="5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260" y="3955249"/>
            <a:ext cx="23536345" cy="1519719"/>
          </a:xfrm>
        </p:spPr>
        <p:txBody>
          <a:bodyPr>
            <a:normAutofit fontScale="90000"/>
          </a:bodyPr>
          <a:lstStyle/>
          <a:p>
            <a:pPr marL="1371600" indent="-13716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 to use and interact with on mobile, tablet, </a:t>
            </a:r>
            <a:r>
              <a:rPr lang="en-US" sz="80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desktop devices</a:t>
            </a:r>
            <a:endParaRPr lang="en-US" sz="8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718931" y="6515281"/>
            <a:ext cx="2196961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Using a mobile site as a desktop site creates a subpar user experience- and vise versa</a:t>
            </a:r>
          </a:p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Dedicated viewports work best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46E13-EAA6-4D81-90AA-601712009ACC}"/>
              </a:ext>
            </a:extLst>
          </p:cNvPr>
          <p:cNvSpPr txBox="1"/>
          <p:nvPr/>
        </p:nvSpPr>
        <p:spPr>
          <a:xfrm>
            <a:off x="765260" y="10488426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Lose those hamburger menus on desktop sites!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3E8A98C2-80D3-49B0-9050-028017F3C5B0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0B4287A-FE35-4749-86AB-C1D168671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A2695528-279B-49F0-9889-7951D6954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755" y="3576571"/>
            <a:ext cx="5412292" cy="7167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00" y="3201332"/>
            <a:ext cx="23151032" cy="1221093"/>
          </a:xfrm>
        </p:spPr>
        <p:txBody>
          <a:bodyPr>
            <a:norm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Compatible with a variety of mobile browsers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718931" y="5587750"/>
            <a:ext cx="2246677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Dig into your Analytics data to understand </a:t>
            </a:r>
          </a:p>
          <a:p>
            <a:pPr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the devices your customers are using so you </a:t>
            </a:r>
          </a:p>
          <a:p>
            <a:pPr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know where to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E1448-B916-496A-8DE4-E752D662FEF1}"/>
              </a:ext>
            </a:extLst>
          </p:cNvPr>
          <p:cNvSpPr txBox="1"/>
          <p:nvPr/>
        </p:nvSpPr>
        <p:spPr>
          <a:xfrm>
            <a:off x="760395" y="10470562"/>
            <a:ext cx="2415269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Find your data in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Audience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Technology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Browser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&amp; OS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F6112819-F15E-4ABB-A92F-8B85F35D4C3D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66ABA86-E383-44AB-97EC-7D0905C0A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154421"/>
            <a:ext cx="23151032" cy="1221093"/>
          </a:xfrm>
        </p:spPr>
        <p:txBody>
          <a:bodyPr>
            <a:norm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4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Loads quickly over cellular data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718931" y="6444895"/>
            <a:ext cx="1745984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Google’s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Pagespeed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score is generated using a Moto G4 on a mobile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E1448-B916-496A-8DE4-E752D662FEF1}"/>
              </a:ext>
            </a:extLst>
          </p:cNvPr>
          <p:cNvSpPr txBox="1"/>
          <p:nvPr/>
        </p:nvSpPr>
        <p:spPr>
          <a:xfrm>
            <a:off x="760395" y="10010804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Beyond Google Site Speed Tool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PageSpeed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Insights score utilize GTMetrix.com for grading and troubleshooting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BA581F7B-BE05-44ED-8C29-CBAB3A81048F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2BA063C-0FFE-42E6-9EC4-3A0C2335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68" y="3227573"/>
            <a:ext cx="6816532" cy="454193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CF1F7F0-C523-494F-9C32-27D941F16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8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43" y="3127481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692608" y="4771171"/>
            <a:ext cx="19457443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 framework that scales appropriately for most common screen sizes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 to use and interact with on mobile, tablet, </a:t>
            </a:r>
            <a:r>
              <a:rPr lang="en-US" sz="60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desktop devices 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Compatible with a variety of mobile browsers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Loads quickly over cellular data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8" name="Shape 129">
            <a:extLst>
              <a:ext uri="{FF2B5EF4-FFF2-40B4-BE49-F238E27FC236}">
                <a16:creationId xmlns:a16="http://schemas.microsoft.com/office/drawing/2014/main" id="{059B2AE6-44BD-4377-A66B-15872FBA3E66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Website Design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F60FB-3BD9-42B2-984D-D84C140CCAA4}"/>
              </a:ext>
            </a:extLst>
          </p:cNvPr>
          <p:cNvSpPr txBox="1"/>
          <p:nvPr/>
        </p:nvSpPr>
        <p:spPr>
          <a:xfrm>
            <a:off x="718931" y="11514547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DigitalPR.com/SMX-West</a:t>
            </a:r>
          </a:p>
        </p:txBody>
      </p:sp>
      <p:pic>
        <p:nvPicPr>
          <p:cNvPr id="7" name="Picture 6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41DD6F04-0060-4B0F-B329-EF936565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381" y="2947550"/>
            <a:ext cx="5954285" cy="595428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98D705E-583B-40C5-9497-D69C46A59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625" y="6858000"/>
            <a:ext cx="10107519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688575" y="7453391"/>
            <a:ext cx="24357676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751EE0D-0A23-46CD-B844-0F583601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98248F73-90EC-419A-BCBF-C8A70A35E1CE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3884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757032" y="3220519"/>
            <a:ext cx="23117121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By following SEO best practices, your </a:t>
            </a: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website has a better chance of ranking </a:t>
            </a: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when potential customers are searching </a:t>
            </a: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 you online. </a:t>
            </a:r>
          </a:p>
          <a:p>
            <a:pPr algn="l"/>
            <a:endParaRPr lang="en-US" sz="7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do you need for an optimized website?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40060-D580-4315-A2C6-EC48D4479C2F}"/>
              </a:ext>
            </a:extLst>
          </p:cNvPr>
          <p:cNvSpPr txBox="1"/>
          <p:nvPr/>
        </p:nvSpPr>
        <p:spPr>
          <a:xfrm>
            <a:off x="804950" y="10489684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checklist should include:</a:t>
            </a:r>
          </a:p>
        </p:txBody>
      </p:sp>
      <p:sp>
        <p:nvSpPr>
          <p:cNvPr id="8" name="Shape 129">
            <a:extLst>
              <a:ext uri="{FF2B5EF4-FFF2-40B4-BE49-F238E27FC236}">
                <a16:creationId xmlns:a16="http://schemas.microsoft.com/office/drawing/2014/main" id="{DD7DE314-A64B-4885-B8A2-864555F89320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A89661C-E7A7-463F-83B5-E17BE0FB8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6D01245-6F95-47A3-B4FF-F47B0A88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715" y="1722492"/>
            <a:ext cx="5065570" cy="5065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15" y="3381523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with keyword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649935" y="5243848"/>
            <a:ext cx="23255543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Start with keyword research to understand what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users are actually searching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Data will guide you to the best keywords to  build meta data, content development, page structure, and blog topics to capture these searches</a:t>
            </a:r>
          </a:p>
          <a:p>
            <a:pPr algn="l"/>
            <a:endParaRPr lang="en-US" sz="6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3129B-E0D9-4DF1-B6AE-2822837D957B}"/>
              </a:ext>
            </a:extLst>
          </p:cNvPr>
          <p:cNvSpPr txBox="1"/>
          <p:nvPr/>
        </p:nvSpPr>
        <p:spPr>
          <a:xfrm>
            <a:off x="754446" y="10471398"/>
            <a:ext cx="23151032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SEMrush’s Keyword Magic Tool to research search volume for each keyword to determine focus and value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7D38165-0359-4E18-8E3B-4E01FF28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Shape 129">
            <a:extLst>
              <a:ext uri="{FF2B5EF4-FFF2-40B4-BE49-F238E27FC236}">
                <a16:creationId xmlns:a16="http://schemas.microsoft.com/office/drawing/2014/main" id="{B2CD1ED7-0BF5-493D-B206-4C00DDD934A2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7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19" y="3381523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Optimized Meta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771699" y="5568121"/>
            <a:ext cx="2262031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Identify key pages, restate the main idea in simple terms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Avoid duplicating the first few lines of copy on the page as your description</a:t>
            </a:r>
          </a:p>
          <a:p>
            <a:pPr algn="l"/>
            <a:endParaRPr lang="en-US" sz="6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3129B-E0D9-4DF1-B6AE-2822837D957B}"/>
              </a:ext>
            </a:extLst>
          </p:cNvPr>
          <p:cNvSpPr txBox="1"/>
          <p:nvPr/>
        </p:nvSpPr>
        <p:spPr>
          <a:xfrm>
            <a:off x="790035" y="10506975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Over optimization is possible- keep it simple.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1D19FE4-637F-4C2A-8C04-BDB868CF7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29">
            <a:extLst>
              <a:ext uri="{FF2B5EF4-FFF2-40B4-BE49-F238E27FC236}">
                <a16:creationId xmlns:a16="http://schemas.microsoft.com/office/drawing/2014/main" id="{5C9EB0D8-8283-49E5-B073-FFDC4169C893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49" y="1745435"/>
            <a:ext cx="19464435" cy="1287004"/>
          </a:xfrm>
        </p:spPr>
        <p:txBody>
          <a:bodyPr>
            <a:norm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384" y="4431607"/>
            <a:ext cx="15938021" cy="6232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needs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do you need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 PR Strategies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Reporting Success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913471E-4076-4276-844A-EC2EA86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372092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Schematic Markup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509566" y="5624667"/>
            <a:ext cx="23255543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Schema powers rich snippets on the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Search Engine Results page and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maximizes crawl budget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 the Schemas relevant to your industry at Schema.org</a:t>
            </a:r>
          </a:p>
          <a:p>
            <a:pPr algn="l"/>
            <a:endParaRPr lang="en-US" sz="6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E10B8-AF24-4B4D-AD80-7A26E887E67A}"/>
              </a:ext>
            </a:extLst>
          </p:cNvPr>
          <p:cNvSpPr txBox="1"/>
          <p:nvPr/>
        </p:nvSpPr>
        <p:spPr>
          <a:xfrm>
            <a:off x="772781" y="10498350"/>
            <a:ext cx="2502019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5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Google’s Structed Data Testing Tool to check your code</a:t>
            </a:r>
            <a:endParaRPr lang="en-US" sz="58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C6D417-BB2E-4CE3-8FAC-D00136BA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60" y="3022645"/>
            <a:ext cx="8158599" cy="48951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45782D-745B-49BB-A473-685DCF7D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29">
            <a:extLst>
              <a:ext uri="{FF2B5EF4-FFF2-40B4-BE49-F238E27FC236}">
                <a16:creationId xmlns:a16="http://schemas.microsoft.com/office/drawing/2014/main" id="{9CD72239-76A8-4015-A539-1ACFAB4BC897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2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369321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4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Audits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703273" y="5521278"/>
            <a:ext cx="23255543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User experience matters!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Issues like broken links, and widowed or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404 pages are visible  to Google and will impact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your quality ratings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7F108-C1C8-4D9F-83C7-618FF90F6AA8}"/>
              </a:ext>
            </a:extLst>
          </p:cNvPr>
          <p:cNvSpPr txBox="1"/>
          <p:nvPr/>
        </p:nvSpPr>
        <p:spPr>
          <a:xfrm>
            <a:off x="755529" y="10472469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WebCEO.com to sniff out hidden technical issues.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FBD00ECF-823E-4C94-9593-8D60BC239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08" y="3011266"/>
            <a:ext cx="4869791" cy="409085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8BD14F6-88BE-4FE4-A5EA-0EBD1B6E6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29">
            <a:extLst>
              <a:ext uri="{FF2B5EF4-FFF2-40B4-BE49-F238E27FC236}">
                <a16:creationId xmlns:a16="http://schemas.microsoft.com/office/drawing/2014/main" id="{667DF36A-C95C-48FD-840A-91B4B73C84F3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3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351033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Cache Cleanup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758325" y="5394776"/>
            <a:ext cx="2360635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Fix “Cache Bloat”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Create evergreen content, remove outdated blogs, and eliminate duplicate pages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Maximizing crawl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7F108-C1C8-4D9F-83C7-618FF90F6AA8}"/>
              </a:ext>
            </a:extLst>
          </p:cNvPr>
          <p:cNvSpPr txBox="1"/>
          <p:nvPr/>
        </p:nvSpPr>
        <p:spPr>
          <a:xfrm>
            <a:off x="788779" y="10044054"/>
            <a:ext cx="2420931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“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Site:www.website.com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” command to see Google’s Cache of your site by searching the above on Google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BA31DE3-AF4F-446D-B136-CB338B55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29">
            <a:extLst>
              <a:ext uri="{FF2B5EF4-FFF2-40B4-BE49-F238E27FC236}">
                <a16:creationId xmlns:a16="http://schemas.microsoft.com/office/drawing/2014/main" id="{62F38C52-0071-4731-830D-A967051D4C44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37" y="3351033"/>
            <a:ext cx="19464435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6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A44-3822-4EA1-844F-EC0C943EA7E6}"/>
              </a:ext>
            </a:extLst>
          </p:cNvPr>
          <p:cNvSpPr txBox="1"/>
          <p:nvPr/>
        </p:nvSpPr>
        <p:spPr>
          <a:xfrm>
            <a:off x="794901" y="4884808"/>
            <a:ext cx="23255543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website should resemble a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well-organized outline or book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Core services as the main list-level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Related topics should  be grouped into the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appropriate folders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7F108-C1C8-4D9F-83C7-618FF90F6AA8}"/>
              </a:ext>
            </a:extLst>
          </p:cNvPr>
          <p:cNvSpPr txBox="1"/>
          <p:nvPr/>
        </p:nvSpPr>
        <p:spPr>
          <a:xfrm>
            <a:off x="755529" y="10501050"/>
            <a:ext cx="23151032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Consider keyword research and UX when determining website hierarchy (Believe it or not, users don’t always search how industry experts think they do!)</a:t>
            </a:r>
          </a:p>
        </p:txBody>
      </p:sp>
      <p:pic>
        <p:nvPicPr>
          <p:cNvPr id="9" name="Picture 8" descr="A picture containing stereo, black, sitting, white&#10;&#10;Description automatically generated">
            <a:extLst>
              <a:ext uri="{FF2B5EF4-FFF2-40B4-BE49-F238E27FC236}">
                <a16:creationId xmlns:a16="http://schemas.microsoft.com/office/drawing/2014/main" id="{09C88A5B-A2DA-49D2-935D-B79C2F11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087" y="2371590"/>
            <a:ext cx="7680960" cy="768096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6680DB0-7C72-4A2D-9D77-5A599B91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Shape 129">
            <a:extLst>
              <a:ext uri="{FF2B5EF4-FFF2-40B4-BE49-F238E27FC236}">
                <a16:creationId xmlns:a16="http://schemas.microsoft.com/office/drawing/2014/main" id="{16F65F6E-6304-4492-A919-F5422909A6AB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2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1" y="3141959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794901" y="4704383"/>
            <a:ext cx="22466779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 with keyword research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Optimized Meta Data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Schematic Markup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Technical Audits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Cache Cleanup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Website Structure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CBB77-C901-4108-AAD7-F80B48C2160A}"/>
              </a:ext>
            </a:extLst>
          </p:cNvPr>
          <p:cNvSpPr txBox="1"/>
          <p:nvPr/>
        </p:nvSpPr>
        <p:spPr>
          <a:xfrm>
            <a:off x="771699" y="11611614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DigitalPR.com/SMX-West</a:t>
            </a:r>
          </a:p>
        </p:txBody>
      </p:sp>
      <p:pic>
        <p:nvPicPr>
          <p:cNvPr id="7" name="Picture 6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D250A450-F6D7-47D5-BB7A-E2A869BEC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715" y="2841223"/>
            <a:ext cx="5954285" cy="595428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D6DF255-F8E3-401A-89BA-71AB1108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Shape 129">
            <a:extLst>
              <a:ext uri="{FF2B5EF4-FFF2-40B4-BE49-F238E27FC236}">
                <a16:creationId xmlns:a16="http://schemas.microsoft.com/office/drawing/2014/main" id="{6AF7F93A-120B-4187-914D-70FE1E253798}"/>
              </a:ext>
            </a:extLst>
          </p:cNvPr>
          <p:cNvSpPr/>
          <p:nvPr/>
        </p:nvSpPr>
        <p:spPr>
          <a:xfrm>
            <a:off x="771699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Onsite Optimization 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625" y="6858000"/>
            <a:ext cx="10107519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688575" y="7445929"/>
            <a:ext cx="24357676" cy="3770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Social Media profiles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5FBD4C6-0AFA-4F74-A153-BD760442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2DEB275E-E458-41AD-9130-9266EE448F07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715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10" y="2032386"/>
            <a:ext cx="19464435" cy="1000274"/>
          </a:xfrm>
        </p:spPr>
        <p:txBody>
          <a:bodyPr>
            <a:no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812154" y="3230315"/>
            <a:ext cx="2239290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Social media enables brands to have a two-way conversation with customers. If social media accounts are not claimed or managed, your audience can control your brand reputation.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C2456-B2F6-4C7B-AC27-2D1C63DB2D2A}"/>
              </a:ext>
            </a:extLst>
          </p:cNvPr>
          <p:cNvSpPr txBox="1"/>
          <p:nvPr/>
        </p:nvSpPr>
        <p:spPr>
          <a:xfrm>
            <a:off x="804950" y="10489684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checklist should include: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A8BCE-F523-4C51-AE75-1CB9B53E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96" y="7039901"/>
            <a:ext cx="14406097" cy="79254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822838A-C2D2-4C22-BE96-42F511CCD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0" y="4459648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Profiles set up on all major platforms relevant to your industry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61650" y="5826434"/>
            <a:ext cx="2239290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Identify the social media platforms that will work best for the type of content you have to share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Links and content? Try Facebook or LinkedIn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Images? Try Instagram or Pinterest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896C7-D96A-49B7-95B2-0003D7411D9B}"/>
              </a:ext>
            </a:extLst>
          </p:cNvPr>
          <p:cNvSpPr txBox="1"/>
          <p:nvPr/>
        </p:nvSpPr>
        <p:spPr>
          <a:xfrm>
            <a:off x="761650" y="10505250"/>
            <a:ext cx="2341081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UTM URLs to track referral traffic from social platforms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53396D5-C7D9-4B35-A196-BB92F75E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722730-1712-4B2D-8927-1EA50B8FC844}"/>
              </a:ext>
            </a:extLst>
          </p:cNvPr>
          <p:cNvSpPr txBox="1">
            <a:spLocks/>
          </p:cNvSpPr>
          <p:nvPr/>
        </p:nvSpPr>
        <p:spPr>
          <a:xfrm>
            <a:off x="754110" y="2032386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  <a:endParaRPr lang="en-US"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97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89" y="3386286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 company information in all profiles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94901" y="4884241"/>
            <a:ext cx="18077075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Each social media profile counts as a high-quality, relevant backlink to your domain and an added asset for SERPs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This will contribute to NAP (Name, Address, Phone Number) consistency- so make sure your formatting is consistent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8ACA-1759-4D51-9522-5D80865BBDB5}"/>
              </a:ext>
            </a:extLst>
          </p:cNvPr>
          <p:cNvSpPr txBox="1"/>
          <p:nvPr/>
        </p:nvSpPr>
        <p:spPr>
          <a:xfrm>
            <a:off x="794901" y="11083536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Make sure your cover images fit properly on mobile devices!</a:t>
            </a:r>
          </a:p>
        </p:txBody>
      </p:sp>
      <p:pic>
        <p:nvPicPr>
          <p:cNvPr id="4" name="Picture 3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FBD99B49-119B-4937-BC3A-F8AFE09FE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786" y="4479624"/>
            <a:ext cx="4361147" cy="380304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61E7483-63BE-4A2B-9D37-4EDA3340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6B0EFDF-7F18-473E-9456-0C0F8A3866BF}"/>
              </a:ext>
            </a:extLst>
          </p:cNvPr>
          <p:cNvSpPr txBox="1">
            <a:spLocks/>
          </p:cNvSpPr>
          <p:nvPr/>
        </p:nvSpPr>
        <p:spPr>
          <a:xfrm>
            <a:off x="754110" y="2032386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  <a:endParaRPr lang="en-US"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16" y="4466935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Curated feed with interesting and engaging content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41416" y="6116541"/>
            <a:ext cx="2239290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Customers are choosing to follow you on social media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Make it worth their while with valuable content that’s not just self-promotional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Remember to also make it FUN and engaging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3437D-62EA-43B2-A1E1-67C5CCF62E82}"/>
              </a:ext>
            </a:extLst>
          </p:cNvPr>
          <p:cNvSpPr txBox="1"/>
          <p:nvPr/>
        </p:nvSpPr>
        <p:spPr>
          <a:xfrm>
            <a:off x="741416" y="12196575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Vary content by platform so users follow you everywhere.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9D22972-AC49-4942-AB3F-64D3D4C5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54BED4-2951-484A-A2C1-37E1DC95B29F}"/>
              </a:ext>
            </a:extLst>
          </p:cNvPr>
          <p:cNvSpPr txBox="1">
            <a:spLocks/>
          </p:cNvSpPr>
          <p:nvPr/>
        </p:nvSpPr>
        <p:spPr>
          <a:xfrm>
            <a:off x="754110" y="2032386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</a:p>
        </p:txBody>
      </p:sp>
    </p:spTree>
    <p:extLst>
      <p:ext uri="{BB962C8B-B14F-4D97-AF65-F5344CB8AC3E}">
        <p14:creationId xmlns:p14="http://schemas.microsoft.com/office/powerpoint/2010/main" val="308813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23" y="1760792"/>
            <a:ext cx="19464435" cy="1287004"/>
          </a:xfrm>
        </p:spPr>
        <p:txBody>
          <a:bodyPr>
            <a:norm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Digital PR?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395" y="3906643"/>
            <a:ext cx="23243157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Controlling brand messaging and online presence in search results and on social media platforms.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AE831E-A3AC-4154-A604-B8D1FB969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57" y="8208141"/>
            <a:ext cx="3557279" cy="3780472"/>
          </a:xfrm>
          <a:prstGeom prst="rect">
            <a:avLst/>
          </a:prstGeom>
        </p:spPr>
      </p:pic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6B0B838C-8A8C-4169-9B2F-B043FABDB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99" y="8208141"/>
            <a:ext cx="2841679" cy="3730427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EE5456-DC67-4485-ADAA-4E3AB2915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731" y="8229600"/>
            <a:ext cx="4068951" cy="400673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5DD6D04-896C-4F84-B5B3-6FFDDCECB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5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10" y="3367998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4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Respond to messages and comments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94901" y="5604652"/>
            <a:ext cx="2239290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Main purpose of social media is to engage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 may encounter reviews, comments, or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posts that don’t cast your brand in the best light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Don’t let that stop you from engaging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32743-A9A8-4F04-AD9D-372C4386C8FB}"/>
              </a:ext>
            </a:extLst>
          </p:cNvPr>
          <p:cNvSpPr txBox="1"/>
          <p:nvPr/>
        </p:nvSpPr>
        <p:spPr>
          <a:xfrm>
            <a:off x="754110" y="12243284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Plan out responses to negative comments in advance.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760B4DD-6352-4394-8E66-26AD20577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672" y="4194881"/>
            <a:ext cx="3305131" cy="379591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E8E0937-750B-4006-8D98-8E53CEA4C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7738A91-F9AF-4639-86D0-68176711C139}"/>
              </a:ext>
            </a:extLst>
          </p:cNvPr>
          <p:cNvSpPr txBox="1">
            <a:spLocks/>
          </p:cNvSpPr>
          <p:nvPr/>
        </p:nvSpPr>
        <p:spPr>
          <a:xfrm>
            <a:off x="754110" y="2032386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  <a:endParaRPr lang="en-US"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0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13" y="3145769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626102" y="4648459"/>
            <a:ext cx="1988971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Profiles set up on all major platforms relevant to your industry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 company information in all profiles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Curated feed with interesting and engaging content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Respond to messages and comments  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827C-CB06-4CFC-A110-CA30F8A68ED9}"/>
              </a:ext>
            </a:extLst>
          </p:cNvPr>
          <p:cNvSpPr txBox="1"/>
          <p:nvPr/>
        </p:nvSpPr>
        <p:spPr>
          <a:xfrm>
            <a:off x="754110" y="12173057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DigitalPR.com/SMX-West</a:t>
            </a:r>
          </a:p>
        </p:txBody>
      </p:sp>
      <p:pic>
        <p:nvPicPr>
          <p:cNvPr id="4" name="Picture 3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0EF4A6E9-A482-4C00-936C-2A49453F2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384" y="2966239"/>
            <a:ext cx="5954285" cy="595428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6A41F8C-8CB4-4900-AD48-F17F5B3E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47E028-E95E-4578-A4AD-EF9649DC14B3}"/>
              </a:ext>
            </a:extLst>
          </p:cNvPr>
          <p:cNvSpPr txBox="1">
            <a:spLocks/>
          </p:cNvSpPr>
          <p:nvPr/>
        </p:nvSpPr>
        <p:spPr>
          <a:xfrm>
            <a:off x="754110" y="2032386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Social Media Profiles</a:t>
            </a:r>
            <a:endParaRPr lang="en-US"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100" y="6977654"/>
            <a:ext cx="8744220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838200" y="6008080"/>
            <a:ext cx="24357676" cy="4693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Social Media profiles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Ongoing high DA backlink building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E9B3C94-3D17-4F2D-9B99-E6024C03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6F13A89B-3A95-4F55-AD78-A9F6B72453D3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9002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774561-C29B-4782-B292-06EC7A167EB1}"/>
              </a:ext>
            </a:extLst>
          </p:cNvPr>
          <p:cNvSpPr txBox="1"/>
          <p:nvPr/>
        </p:nvSpPr>
        <p:spPr>
          <a:xfrm>
            <a:off x="758325" y="4536514"/>
            <a:ext cx="1845737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Backlinks are a cornerstone of Organic SEO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They help boost the results of Digital PR campaigns and assets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However, not all backlinks are created equal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36671-E241-48CF-AA8C-92EF597CD8F2}"/>
              </a:ext>
            </a:extLst>
          </p:cNvPr>
          <p:cNvSpPr txBox="1"/>
          <p:nvPr/>
        </p:nvSpPr>
        <p:spPr>
          <a:xfrm>
            <a:off x="804950" y="10489684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checklist should include: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9DC2BEA-650B-4E3C-9FD3-D2094FC33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0" b="56000"/>
          <a:stretch/>
        </p:blipFill>
        <p:spPr>
          <a:xfrm rot="481017">
            <a:off x="20117170" y="4204437"/>
            <a:ext cx="3588307" cy="380992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592D744-21EF-48D4-9E8B-D41ED33B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B330F0-3EB2-43AF-989F-64F576EF5C37}"/>
              </a:ext>
            </a:extLst>
          </p:cNvPr>
          <p:cNvSpPr txBox="1">
            <a:spLocks/>
          </p:cNvSpPr>
          <p:nvPr/>
        </p:nvSpPr>
        <p:spPr>
          <a:xfrm>
            <a:off x="758325" y="2016273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7200" b="1" cap="all" dirty="0" err="1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backLink</a:t>
            </a: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418718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72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 Press Release Syndication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72398" y="5357665"/>
            <a:ext cx="17432475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well-written, timely and topical press release can result in hundreds of backlinks and brand mentions on credible platforms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Don’t miss out on this easy win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772398" y="10492472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Focus on growth, development, or timely content for maximum pick-up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6E265-F886-4E69-AF4B-B5CDA437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914" y="4199960"/>
            <a:ext cx="3570266" cy="379427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F0A51D5-4BAA-4407-A362-796D8358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17ED79-D2DC-4473-A88A-74D0FFCE9C24}"/>
              </a:ext>
            </a:extLst>
          </p:cNvPr>
          <p:cNvSpPr txBox="1">
            <a:spLocks/>
          </p:cNvSpPr>
          <p:nvPr/>
        </p:nvSpPr>
        <p:spPr>
          <a:xfrm>
            <a:off x="758325" y="2016273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7200" b="1" cap="all" dirty="0" err="1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backLink</a:t>
            </a: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1102445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72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Backlink acquisition from high DA sources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45026" y="5195770"/>
            <a:ext cx="18124865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Not all backlinks are created equal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Each backlink you acquire is like a vote- make sure you want those votes you’re getting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Diversify your link profile across all assets you want to rank, including social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794901" y="10475847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Always select responsive websites with SSL certificates for backlinks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7A782785-F54A-4D68-91C7-F18378195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332" y="4179328"/>
            <a:ext cx="3374270" cy="387954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70A00D8-1887-4827-852E-6FF71DF62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2796EC5-B670-4856-BE69-E5465B04DA89}"/>
              </a:ext>
            </a:extLst>
          </p:cNvPr>
          <p:cNvSpPr txBox="1">
            <a:spLocks/>
          </p:cNvSpPr>
          <p:nvPr/>
        </p:nvSpPr>
        <p:spPr>
          <a:xfrm>
            <a:off x="758325" y="2016273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7200" b="1" cap="all" dirty="0" err="1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backLink</a:t>
            </a: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290193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4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Natural acquisition schedule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794901" y="11780112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It’s not a race! Choose wisely and focus on quality.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6AE67-2120-40FA-888E-8741D2A1B0F0}"/>
              </a:ext>
            </a:extLst>
          </p:cNvPr>
          <p:cNvSpPr txBox="1"/>
          <p:nvPr/>
        </p:nvSpPr>
        <p:spPr>
          <a:xfrm>
            <a:off x="694630" y="4637901"/>
            <a:ext cx="19372293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When you’re publishing high-quality content, backlinks accumulate over time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Focus on acquiring 1 to 2 high DA backlinks each month at a minimum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Strategy depends on the strength and authority you have already created, some properties can get 10 to 20 per month and look natural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C2EDE5C-9840-40F2-A0A7-CA4058224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69" y="2612326"/>
            <a:ext cx="3539314" cy="384094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828C7D8-D4F9-4A99-9BD4-7FCB57CA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1AEE88-F87B-4976-87D6-0F5F2380B267}"/>
              </a:ext>
            </a:extLst>
          </p:cNvPr>
          <p:cNvSpPr txBox="1">
            <a:spLocks/>
          </p:cNvSpPr>
          <p:nvPr/>
        </p:nvSpPr>
        <p:spPr>
          <a:xfrm>
            <a:off x="758325" y="2016273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7200" b="1" cap="all" dirty="0" err="1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backLink</a:t>
            </a: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333576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145769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626101" y="4947365"/>
            <a:ext cx="22466779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 Press Release syndication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Backlink acquisition from high DA sources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Natural acquisition schedule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Ongoing high DA backlink building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C8A5-8684-4BAC-BD4A-310D68CD69A7}"/>
              </a:ext>
            </a:extLst>
          </p:cNvPr>
          <p:cNvSpPr txBox="1"/>
          <p:nvPr/>
        </p:nvSpPr>
        <p:spPr>
          <a:xfrm>
            <a:off x="794901" y="11514547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DigitalPR.com/SMX-West</a:t>
            </a:r>
          </a:p>
        </p:txBody>
      </p:sp>
      <p:pic>
        <p:nvPicPr>
          <p:cNvPr id="7" name="Picture 6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04992652-EEC6-4076-A762-95D1DBF68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655" y="3077623"/>
            <a:ext cx="5954285" cy="595428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ECEA1BC-FA8F-41AF-A794-3C137B37D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BFDB55-EFA6-46C4-8FEE-363450611EA8}"/>
              </a:ext>
            </a:extLst>
          </p:cNvPr>
          <p:cNvSpPr txBox="1">
            <a:spLocks/>
          </p:cNvSpPr>
          <p:nvPr/>
        </p:nvSpPr>
        <p:spPr>
          <a:xfrm>
            <a:off x="758325" y="2016273"/>
            <a:ext cx="1946443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7200" b="1" cap="all" dirty="0" err="1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backLink</a:t>
            </a: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31894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32" y="7753177"/>
            <a:ext cx="8962768" cy="5975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755075" y="5543422"/>
            <a:ext cx="24357676" cy="5616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Social Media profiles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Ongoing high DA backlink building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Microsites with high-value domains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C5841DA-D6A0-409C-AD2D-04B59F005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C0555A3C-E143-44B6-938B-39470C11FB3B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495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01" y="2034561"/>
            <a:ext cx="23589099" cy="1000274"/>
          </a:xfrm>
        </p:spPr>
        <p:txBody>
          <a:bodyPr>
            <a:noAutofit/>
          </a:bodyPr>
          <a:lstStyle/>
          <a:p>
            <a:pPr algn="l" defTabSz="825500" hangingPunct="0">
              <a:lnSpc>
                <a:spcPts val="13100"/>
              </a:lnSpc>
            </a:pP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Microsites with high-value domains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74561-C29B-4782-B292-06EC7A167EB1}"/>
              </a:ext>
            </a:extLst>
          </p:cNvPr>
          <p:cNvSpPr txBox="1"/>
          <p:nvPr/>
        </p:nvSpPr>
        <p:spPr>
          <a:xfrm>
            <a:off x="755623" y="3228217"/>
            <a:ext cx="22565431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To achieve a diverse SERP it’s important to have more than enough branded, controlled assets to dominate the first page of results for searches that impact your business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36671-E241-48CF-AA8C-92EF597CD8F2}"/>
              </a:ext>
            </a:extLst>
          </p:cNvPr>
          <p:cNvSpPr txBox="1"/>
          <p:nvPr/>
        </p:nvSpPr>
        <p:spPr>
          <a:xfrm>
            <a:off x="804950" y="10489684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checklist should include: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014BC68-418B-4643-8EF0-4A795D6F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00" y="1883839"/>
            <a:ext cx="19464435" cy="1146423"/>
          </a:xfrm>
        </p:spPr>
        <p:txBody>
          <a:bodyPr>
            <a:no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Needs Digital PR?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2DC14A-27FE-4579-8B31-9E9EDE70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161469"/>
            <a:ext cx="9327496" cy="4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C27A36-3E25-4BA6-9836-66285761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206" y="4191000"/>
            <a:ext cx="9327493" cy="4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ACA52-8D45-41F0-A5D7-EE222A757B68}"/>
              </a:ext>
            </a:extLst>
          </p:cNvPr>
          <p:cNvSpPr txBox="1"/>
          <p:nvPr/>
        </p:nvSpPr>
        <p:spPr>
          <a:xfrm>
            <a:off x="762000" y="8961048"/>
            <a:ext cx="940889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Individuals’ reputations need to be controlled in digital results. If you are an executive, celebrity, or just a normal person with little true representation, you need Digital PR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4C120-17B1-441F-A00C-E0EB08B559DD}"/>
              </a:ext>
            </a:extLst>
          </p:cNvPr>
          <p:cNvSpPr txBox="1"/>
          <p:nvPr/>
        </p:nvSpPr>
        <p:spPr>
          <a:xfrm>
            <a:off x="14065906" y="8972009"/>
            <a:ext cx="10107832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 may be unknowingly letting the digital wave control their reputation and brand online. Digital Public Relations can assist your company in controlling your digital assets.</a:t>
            </a:r>
          </a:p>
        </p:txBody>
      </p:sp>
      <p:sp>
        <p:nvSpPr>
          <p:cNvPr id="13" name="Shape 139">
            <a:extLst>
              <a:ext uri="{FF2B5EF4-FFF2-40B4-BE49-F238E27FC236}">
                <a16:creationId xmlns:a16="http://schemas.microsoft.com/office/drawing/2014/main" id="{13972AAF-1648-45CA-885B-751E8EA34C52}"/>
              </a:ext>
            </a:extLst>
          </p:cNvPr>
          <p:cNvSpPr/>
          <p:nvPr/>
        </p:nvSpPr>
        <p:spPr>
          <a:xfrm>
            <a:off x="7766401" y="3990403"/>
            <a:ext cx="3071613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r">
              <a:defRPr sz="3000">
                <a:solidFill>
                  <a:srgbClr val="FF760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b="1" dirty="0">
                <a:latin typeface="Century Gothic" panose="020B0502020202020204" pitchFamily="34" charset="0"/>
              </a:rPr>
              <a:t>Individuals</a:t>
            </a:r>
            <a:endParaRPr sz="3600" b="1" dirty="0">
              <a:latin typeface="Century Gothic" panose="020B0502020202020204" pitchFamily="34" charset="0"/>
            </a:endParaRPr>
          </a:p>
        </p:txBody>
      </p:sp>
      <p:sp>
        <p:nvSpPr>
          <p:cNvPr id="14" name="Shape 139">
            <a:extLst>
              <a:ext uri="{FF2B5EF4-FFF2-40B4-BE49-F238E27FC236}">
                <a16:creationId xmlns:a16="http://schemas.microsoft.com/office/drawing/2014/main" id="{DDD0C3BB-FFF0-47E7-9C1A-1D1A01E1F586}"/>
              </a:ext>
            </a:extLst>
          </p:cNvPr>
          <p:cNvSpPr/>
          <p:nvPr/>
        </p:nvSpPr>
        <p:spPr>
          <a:xfrm>
            <a:off x="20913978" y="3917251"/>
            <a:ext cx="3071613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r">
              <a:defRPr sz="3000">
                <a:solidFill>
                  <a:srgbClr val="FF760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b="1" dirty="0">
                <a:latin typeface="Century Gothic" panose="020B0502020202020204" pitchFamily="34" charset="0"/>
              </a:rPr>
              <a:t>Companies</a:t>
            </a:r>
            <a:endParaRPr sz="36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DEC953D-77A9-4F30-8552-99CF679C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3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72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Think: related searches 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720087" y="5168762"/>
            <a:ext cx="1497365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Search for your branded terms online and check the “related searches” at the bottom of the SERP. What do you see?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 results should help make your domain name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720087" y="11460174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Type your brand name into the Google Search bar and hit “space” to see suggested searches for your brand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8616AA-D0BD-4C26-BE3F-63A421FDFE8E}"/>
              </a:ext>
            </a:extLst>
          </p:cNvPr>
          <p:cNvSpPr txBox="1">
            <a:spLocks/>
          </p:cNvSpPr>
          <p:nvPr/>
        </p:nvSpPr>
        <p:spPr>
          <a:xfrm>
            <a:off x="794901" y="2034561"/>
            <a:ext cx="23589099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825500" hangingPunct="0">
              <a:lnSpc>
                <a:spcPts val="13100"/>
              </a:lnSpc>
            </a:pP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Microsites with high-value domains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3A2EC-B9D2-47F2-9472-AEFE4F32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551" y="3249475"/>
            <a:ext cx="7543800" cy="383857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EB432DB-1032-4789-97AB-E0FF07195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0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72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on keywords with natural content potential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D101F-5A9F-4152-8831-A2A8F225D64E}"/>
              </a:ext>
            </a:extLst>
          </p:cNvPr>
          <p:cNvSpPr txBox="1"/>
          <p:nvPr/>
        </p:nvSpPr>
        <p:spPr>
          <a:xfrm>
            <a:off x="838200" y="5499498"/>
            <a:ext cx="1777573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new microsites will need content regularly 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Select topics that will have natural content opportunities on an ongoing basis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775166" y="11490384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Topics like careers, news, community involvement or coupons will create easy relationships to nurture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638260-7364-40B1-B7C7-7CDB3CA4AEFE}"/>
              </a:ext>
            </a:extLst>
          </p:cNvPr>
          <p:cNvSpPr txBox="1">
            <a:spLocks/>
          </p:cNvSpPr>
          <p:nvPr/>
        </p:nvSpPr>
        <p:spPr>
          <a:xfrm>
            <a:off x="794901" y="2034561"/>
            <a:ext cx="23589099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825500" hangingPunct="0">
              <a:lnSpc>
                <a:spcPts val="13100"/>
              </a:lnSpc>
            </a:pP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Microsites with high-value domains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443CB0-A965-46E8-BB77-9DC578EE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93511" y="5010842"/>
            <a:ext cx="5062581" cy="369431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DBA241-093E-487E-9FD9-E879749E2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7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4" y="453280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Keep your microsites active and updated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F680B-22D7-475B-AC77-6B68855F900B}"/>
              </a:ext>
            </a:extLst>
          </p:cNvPr>
          <p:cNvSpPr txBox="1"/>
          <p:nvPr/>
        </p:nvSpPr>
        <p:spPr>
          <a:xfrm>
            <a:off x="838200" y="11450473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Think about industry publications you follow- what do they write about?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6AE67-2120-40FA-888E-8741D2A1B0F0}"/>
              </a:ext>
            </a:extLst>
          </p:cNvPr>
          <p:cNvSpPr txBox="1"/>
          <p:nvPr/>
        </p:nvSpPr>
        <p:spPr>
          <a:xfrm>
            <a:off x="698596" y="5412421"/>
            <a:ext cx="18357621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Updated content on an ongoing basis- which makes domain selection even more important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New events, involvement, or career opportunities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85DC88-B053-472E-9951-BEA300A652B7}"/>
              </a:ext>
            </a:extLst>
          </p:cNvPr>
          <p:cNvSpPr txBox="1">
            <a:spLocks/>
          </p:cNvSpPr>
          <p:nvPr/>
        </p:nvSpPr>
        <p:spPr>
          <a:xfrm>
            <a:off x="794901" y="2034561"/>
            <a:ext cx="23589099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825500" hangingPunct="0">
              <a:lnSpc>
                <a:spcPts val="13100"/>
              </a:lnSpc>
            </a:pP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Microsites with high-value domains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C805A5-EE0D-4DF9-A1F2-B29C9B709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5895" y="5524954"/>
            <a:ext cx="4629188" cy="33209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A24D466-3551-47CC-BEAF-84653541C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6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25" y="3145769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43870-C112-4CE2-9BF4-5974D890886D}"/>
              </a:ext>
            </a:extLst>
          </p:cNvPr>
          <p:cNvSpPr txBox="1"/>
          <p:nvPr/>
        </p:nvSpPr>
        <p:spPr>
          <a:xfrm>
            <a:off x="626101" y="5641786"/>
            <a:ext cx="1970683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Think: related searches 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on keywords with natural content potential </a:t>
            </a:r>
          </a:p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Keep your microsites active and updated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9570D-5642-424F-BAF9-800A9C0156D5}"/>
              </a:ext>
            </a:extLst>
          </p:cNvPr>
          <p:cNvSpPr txBox="1"/>
          <p:nvPr/>
        </p:nvSpPr>
        <p:spPr>
          <a:xfrm>
            <a:off x="758325" y="12211096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DigitalPR.com/SMX-West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78462C-C0FC-4BD6-9B5D-96A1F1731C4A}"/>
              </a:ext>
            </a:extLst>
          </p:cNvPr>
          <p:cNvSpPr txBox="1">
            <a:spLocks/>
          </p:cNvSpPr>
          <p:nvPr/>
        </p:nvSpPr>
        <p:spPr>
          <a:xfrm>
            <a:off x="794901" y="2034561"/>
            <a:ext cx="23589099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825500" hangingPunct="0">
              <a:lnSpc>
                <a:spcPts val="13100"/>
              </a:lnSpc>
            </a:pPr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Microsites with high-value domains</a:t>
            </a:r>
          </a:p>
        </p:txBody>
      </p:sp>
      <p:pic>
        <p:nvPicPr>
          <p:cNvPr id="9" name="Picture 8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62460EF4-EC33-43DB-B2CF-4390C76E8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565" y="3260069"/>
            <a:ext cx="5651965" cy="565196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CB5F7C-8A51-4D67-9F20-654B54E17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625" y="6858000"/>
            <a:ext cx="10107519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688575" y="7418712"/>
            <a:ext cx="24357676" cy="5616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Social Media profiles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Ongoing high DA backlink building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Microsites with high-value domains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94ADBF-DC9E-4A3B-B13E-CFCB9FF0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640534B7-E55A-44E8-97B1-CD0BC3784DBD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81014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1A05C3-4B71-4F5C-880D-52ABE0566367}"/>
              </a:ext>
            </a:extLst>
          </p:cNvPr>
          <p:cNvSpPr txBox="1"/>
          <p:nvPr/>
        </p:nvSpPr>
        <p:spPr>
          <a:xfrm>
            <a:off x="786245" y="3943022"/>
            <a:ext cx="2246677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you’ve cultivated a squeaky clean </a:t>
            </a: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SERP for your brand, but don’t know </a:t>
            </a:r>
          </a:p>
          <a:p>
            <a:pPr algn="l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 to report on it- does it matter?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5896-94D0-4D68-8972-1AD91A13BD37}"/>
              </a:ext>
            </a:extLst>
          </p:cNvPr>
          <p:cNvSpPr txBox="1"/>
          <p:nvPr/>
        </p:nvSpPr>
        <p:spPr>
          <a:xfrm>
            <a:off x="743300" y="10495725"/>
            <a:ext cx="224667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Here’s what to focus on to prove your wins: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0044F948-E3C0-40E9-B701-E157FACA1BDE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73D67E-0062-4308-8B04-BF08DA6D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685" y="2566223"/>
            <a:ext cx="6512584" cy="895542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1AF4919-B5D2-4588-B3DC-657C376E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0">
            <a:extLst>
              <a:ext uri="{FF2B5EF4-FFF2-40B4-BE49-F238E27FC236}">
                <a16:creationId xmlns:a16="http://schemas.microsoft.com/office/drawing/2014/main" id="{377AC2E0-00EA-4ECB-8382-7CB36E3A5B01}"/>
              </a:ext>
            </a:extLst>
          </p:cNvPr>
          <p:cNvSpPr/>
          <p:nvPr/>
        </p:nvSpPr>
        <p:spPr>
          <a:xfrm>
            <a:off x="680260" y="3324292"/>
            <a:ext cx="18538767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</a:rPr>
              <a:t>Reporting on Your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75173-ABB9-40BF-B287-70AD5939A827}"/>
              </a:ext>
            </a:extLst>
          </p:cNvPr>
          <p:cNvSpPr txBox="1"/>
          <p:nvPr/>
        </p:nvSpPr>
        <p:spPr>
          <a:xfrm>
            <a:off x="780011" y="5679141"/>
            <a:ext cx="18089880" cy="4693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Amount of owned assets on the first page of results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 results for key terms- branded &amp; non-branded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Audit search results via VPN (ex: Private Access Network)</a:t>
            </a:r>
          </a:p>
          <a:p>
            <a:pPr algn="l">
              <a:buClr>
                <a:srgbClr val="FC600A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 algn="l">
              <a:buClr>
                <a:srgbClr val="FC600A"/>
              </a:buClr>
              <a:buFont typeface="Wingdings 3" panose="05040102010807070707" pitchFamily="18" charset="2"/>
              <a:buChar char=""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D7C9354-E4C1-422F-B64F-10D4C00C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71365" y="4382645"/>
            <a:ext cx="3813536" cy="3389810"/>
          </a:xfrm>
          <a:prstGeom prst="rect">
            <a:avLst/>
          </a:prstGeom>
        </p:spPr>
      </p:pic>
      <p:sp>
        <p:nvSpPr>
          <p:cNvPr id="6" name="Shape 129">
            <a:extLst>
              <a:ext uri="{FF2B5EF4-FFF2-40B4-BE49-F238E27FC236}">
                <a16:creationId xmlns:a16="http://schemas.microsoft.com/office/drawing/2014/main" id="{6336F614-F97B-4489-B023-3A4B5B3BA47E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BF29D95-7F8E-4E56-8BE3-A65C35A63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0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9">
            <a:extLst>
              <a:ext uri="{FF2B5EF4-FFF2-40B4-BE49-F238E27FC236}">
                <a16:creationId xmlns:a16="http://schemas.microsoft.com/office/drawing/2014/main" id="{155F05DD-FE90-418D-A795-A51CB8A21424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61488-7BD4-4376-A011-D3097CA1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72" y="5632824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Amount of owned assets on the first page of results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AA0D8-59E3-4244-B750-22852B8C503B}"/>
              </a:ext>
            </a:extLst>
          </p:cNvPr>
          <p:cNvSpPr txBox="1"/>
          <p:nvPr/>
        </p:nvSpPr>
        <p:spPr>
          <a:xfrm>
            <a:off x="718931" y="5892322"/>
            <a:ext cx="223929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Your brand’s core website, microsites and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social profiles, you will control all content on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Ancillary sites like directory websites, and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positive news should be a part of the concentration of 	websites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7711B-A325-41D0-9F73-51CFEF57C818}"/>
              </a:ext>
            </a:extLst>
          </p:cNvPr>
          <p:cNvSpPr txBox="1"/>
          <p:nvPr/>
        </p:nvSpPr>
        <p:spPr>
          <a:xfrm>
            <a:off x="794901" y="11373852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rank tracking tools to keep track of your assets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2D1A60-993D-4A26-84C0-2B3E1DB90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992" y="4297688"/>
            <a:ext cx="3743137" cy="367054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C1E83BA-3FCC-44B6-8A1E-4FA97E402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9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9">
            <a:extLst>
              <a:ext uri="{FF2B5EF4-FFF2-40B4-BE49-F238E27FC236}">
                <a16:creationId xmlns:a16="http://schemas.microsoft.com/office/drawing/2014/main" id="{155F05DD-FE90-418D-A795-A51CB8A21424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61488-7BD4-4376-A011-D3097CA1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01" y="456559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2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 results for branded &amp; non-branded key terms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AA0D8-59E3-4244-B750-22852B8C503B}"/>
              </a:ext>
            </a:extLst>
          </p:cNvPr>
          <p:cNvSpPr txBox="1"/>
          <p:nvPr/>
        </p:nvSpPr>
        <p:spPr>
          <a:xfrm>
            <a:off x="718931" y="6212825"/>
            <a:ext cx="2239290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Don’t count your clean SERP as a win if you’re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only monitoring branded key terms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Ask yourself what potential customers search </a:t>
            </a:r>
          </a:p>
          <a:p>
            <a:pPr lvl="1" indent="0" algn="l">
              <a:buClr>
                <a:srgbClr val="FC600A"/>
              </a:buClr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when looking for your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7711B-A325-41D0-9F73-51CFEF57C818}"/>
              </a:ext>
            </a:extLst>
          </p:cNvPr>
          <p:cNvSpPr txBox="1"/>
          <p:nvPr/>
        </p:nvSpPr>
        <p:spPr>
          <a:xfrm>
            <a:off x="771700" y="10492473"/>
            <a:ext cx="231510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Use search query data to identify high impression queries to track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40440-8BDA-44B5-881E-D00C39577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83" y="5918687"/>
            <a:ext cx="4208867" cy="422096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BB49A04-A2CD-42AE-B28F-68E825CC5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5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9">
            <a:extLst>
              <a:ext uri="{FF2B5EF4-FFF2-40B4-BE49-F238E27FC236}">
                <a16:creationId xmlns:a16="http://schemas.microsoft.com/office/drawing/2014/main" id="{155F05DD-FE90-418D-A795-A51CB8A21424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61488-7BD4-4376-A011-D3097CA1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01" y="4565590"/>
            <a:ext cx="23410820" cy="1000274"/>
          </a:xfrm>
        </p:spPr>
        <p:txBody>
          <a:bodyPr>
            <a:noAutofit/>
          </a:bodyPr>
          <a:lstStyle/>
          <a:p>
            <a:pPr marL="1143000" indent="-1143000" algn="l">
              <a:buClr>
                <a:srgbClr val="FC600A"/>
              </a:buClr>
              <a:buFont typeface="+mj-lt"/>
              <a:buAutoNum type="arabicPeriod" startAt="3"/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Audit search results using a VPN</a:t>
            </a:r>
            <a:b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7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AA0D8-59E3-4244-B750-22852B8C503B}"/>
              </a:ext>
            </a:extLst>
          </p:cNvPr>
          <p:cNvSpPr txBox="1"/>
          <p:nvPr/>
        </p:nvSpPr>
        <p:spPr>
          <a:xfrm>
            <a:off x="718931" y="6305624"/>
            <a:ext cx="2239290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Everyone using Google is seeing different search results based on their own behavior</a:t>
            </a:r>
          </a:p>
          <a:p>
            <a:pPr marL="857250" lvl="1" indent="-85725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Strip out bias and location influence with a VPN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7711B-A325-41D0-9F73-51CFEF57C818}"/>
              </a:ext>
            </a:extLst>
          </p:cNvPr>
          <p:cNvSpPr txBox="1"/>
          <p:nvPr/>
        </p:nvSpPr>
        <p:spPr>
          <a:xfrm>
            <a:off x="718931" y="11524642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Search “pizza near me” to verify your location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2D2C4D-EDAD-4248-8400-739530D4E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926" y="2331714"/>
            <a:ext cx="3198320" cy="36423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387571E-4B88-4771-99AE-CAAFFF032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C4BFF89-83D8-4B4A-85BA-CDB5E1B1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3" y="4166494"/>
            <a:ext cx="9327493" cy="4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5532168-4D02-4806-B4E4-12D92538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186" y="4166494"/>
            <a:ext cx="9327495" cy="4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ACA52-8D45-41F0-A5D7-EE222A757B68}"/>
              </a:ext>
            </a:extLst>
          </p:cNvPr>
          <p:cNvSpPr txBox="1"/>
          <p:nvPr/>
        </p:nvSpPr>
        <p:spPr>
          <a:xfrm>
            <a:off x="808556" y="8977380"/>
            <a:ext cx="9544945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public relations firms can leverage a partner well versed in digital strategies to solidify the online presence of clients.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4C120-17B1-441F-A00C-E0EB08B559DD}"/>
              </a:ext>
            </a:extLst>
          </p:cNvPr>
          <p:cNvSpPr txBox="1"/>
          <p:nvPr/>
        </p:nvSpPr>
        <p:spPr>
          <a:xfrm>
            <a:off x="14049550" y="8982237"/>
            <a:ext cx="10205764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Consumers rely on search engines as their first source of information. New brands need Digital PR to establish their footprint in the SERPs. </a:t>
            </a:r>
          </a:p>
        </p:txBody>
      </p:sp>
      <p:sp>
        <p:nvSpPr>
          <p:cNvPr id="14" name="Shape 139">
            <a:extLst>
              <a:ext uri="{FF2B5EF4-FFF2-40B4-BE49-F238E27FC236}">
                <a16:creationId xmlns:a16="http://schemas.microsoft.com/office/drawing/2014/main" id="{0E70D787-C72F-4351-B732-24D079EFAB4C}"/>
              </a:ext>
            </a:extLst>
          </p:cNvPr>
          <p:cNvSpPr/>
          <p:nvPr/>
        </p:nvSpPr>
        <p:spPr>
          <a:xfrm>
            <a:off x="5591723" y="3994941"/>
            <a:ext cx="510744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r">
              <a:defRPr sz="3000">
                <a:solidFill>
                  <a:srgbClr val="FF760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b="1" dirty="0">
                <a:latin typeface="Century Gothic" panose="020B0502020202020204" pitchFamily="34" charset="0"/>
              </a:rPr>
              <a:t>Agency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Partnerships</a:t>
            </a:r>
            <a:endParaRPr sz="3600" b="1" dirty="0">
              <a:latin typeface="Century Gothic" panose="020B0502020202020204" pitchFamily="34" charset="0"/>
            </a:endParaRPr>
          </a:p>
        </p:txBody>
      </p:sp>
      <p:sp>
        <p:nvSpPr>
          <p:cNvPr id="15" name="Shape 139">
            <a:extLst>
              <a:ext uri="{FF2B5EF4-FFF2-40B4-BE49-F238E27FC236}">
                <a16:creationId xmlns:a16="http://schemas.microsoft.com/office/drawing/2014/main" id="{EB160A06-BCDB-46F1-A516-9F05911B32AC}"/>
              </a:ext>
            </a:extLst>
          </p:cNvPr>
          <p:cNvSpPr/>
          <p:nvPr/>
        </p:nvSpPr>
        <p:spPr>
          <a:xfrm>
            <a:off x="19793182" y="3962741"/>
            <a:ext cx="433396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r">
              <a:defRPr sz="3000">
                <a:solidFill>
                  <a:srgbClr val="FF760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b="1" dirty="0">
                <a:latin typeface="Century Gothic" panose="020B0502020202020204" pitchFamily="34" charset="0"/>
              </a:rPr>
              <a:t>Emerging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Brands</a:t>
            </a:r>
            <a:endParaRPr sz="36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8112EB5-B40E-4F7E-87E7-1BBF05113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F18278-B61B-4241-8499-570D073535DC}"/>
              </a:ext>
            </a:extLst>
          </p:cNvPr>
          <p:cNvSpPr txBox="1">
            <a:spLocks/>
          </p:cNvSpPr>
          <p:nvPr/>
        </p:nvSpPr>
        <p:spPr>
          <a:xfrm>
            <a:off x="794900" y="1883839"/>
            <a:ext cx="19464435" cy="114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7144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42892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514337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85783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57228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028675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200120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371566" algn="ctr" defTabSz="6191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7200" b="1" cap="all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Needs Digital PR?</a:t>
            </a:r>
            <a:endParaRPr lang="en-US"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73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01" y="3237209"/>
            <a:ext cx="23151032" cy="122109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9570D-5642-424F-BAF9-800A9C0156D5}"/>
              </a:ext>
            </a:extLst>
          </p:cNvPr>
          <p:cNvSpPr txBox="1"/>
          <p:nvPr/>
        </p:nvSpPr>
        <p:spPr>
          <a:xfrm>
            <a:off x="794901" y="11593573"/>
            <a:ext cx="231510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TIP: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Download this checklist at DigitalPR.com/SMX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BFB4E-7F3E-4FB7-AC44-8F9809CD8C69}"/>
              </a:ext>
            </a:extLst>
          </p:cNvPr>
          <p:cNvSpPr txBox="1"/>
          <p:nvPr/>
        </p:nvSpPr>
        <p:spPr>
          <a:xfrm>
            <a:off x="780011" y="6063862"/>
            <a:ext cx="19773900" cy="39241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Amount of owned assets on the first page of results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Accurate results for key terms- branded &amp; non-branded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Audit search results via VPN (ex: Private Access Network)</a:t>
            </a:r>
          </a:p>
          <a:p>
            <a:pPr algn="l">
              <a:buClr>
                <a:srgbClr val="FC600A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 algn="l">
              <a:buClr>
                <a:srgbClr val="FC600A"/>
              </a:buClr>
              <a:buFont typeface="Wingdings 3" panose="05040102010807070707" pitchFamily="18" charset="2"/>
              <a:buChar char=""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Shape 129">
            <a:extLst>
              <a:ext uri="{FF2B5EF4-FFF2-40B4-BE49-F238E27FC236}">
                <a16:creationId xmlns:a16="http://schemas.microsoft.com/office/drawing/2014/main" id="{E908C9C6-0C8A-4611-BBA3-A10270405155}"/>
              </a:ext>
            </a:extLst>
          </p:cNvPr>
          <p:cNvSpPr/>
          <p:nvPr/>
        </p:nvSpPr>
        <p:spPr>
          <a:xfrm>
            <a:off x="718931" y="1473153"/>
            <a:ext cx="19040061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success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icture containing sitting, yellow, computer, white&#10;&#10;Description automatically generated">
            <a:extLst>
              <a:ext uri="{FF2B5EF4-FFF2-40B4-BE49-F238E27FC236}">
                <a16:creationId xmlns:a16="http://schemas.microsoft.com/office/drawing/2014/main" id="{AB7B900B-2C15-45A9-8059-7486984F0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48" y="2838473"/>
            <a:ext cx="5954285" cy="595428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B743C5C-8DC9-48F5-B48F-1A4A66BF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49" y="1745435"/>
            <a:ext cx="19464435" cy="1287004"/>
          </a:xfrm>
        </p:spPr>
        <p:txBody>
          <a:bodyPr>
            <a:norm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384" y="4431607"/>
            <a:ext cx="15938021" cy="6232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needs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do you need Digital PR?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 PR Strategies</a:t>
            </a:r>
          </a:p>
          <a:p>
            <a:pPr marL="1371600" indent="-1371600" algn="l">
              <a:buClr>
                <a:srgbClr val="FC600A"/>
              </a:buClr>
              <a:buFont typeface="Webdings" panose="05030102010509060703" pitchFamily="18" charset="2"/>
              <a:buChar char=""/>
            </a:pP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Reporting Success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913471E-4076-4276-844A-EC2EA86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0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9">
            <a:extLst>
              <a:ext uri="{FF2B5EF4-FFF2-40B4-BE49-F238E27FC236}">
                <a16:creationId xmlns:a16="http://schemas.microsoft.com/office/drawing/2014/main" id="{DF241F57-9B07-4531-8B37-97C64C54F67D}"/>
              </a:ext>
            </a:extLst>
          </p:cNvPr>
          <p:cNvSpPr/>
          <p:nvPr/>
        </p:nvSpPr>
        <p:spPr>
          <a:xfrm>
            <a:off x="838200" y="4634209"/>
            <a:ext cx="14029986" cy="1648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10350" b="1" dirty="0">
                <a:latin typeface="Century Gothic" panose="020B0502020202020204" pitchFamily="34" charset="0"/>
              </a:rPr>
              <a:t>Digital PR Playbook</a:t>
            </a:r>
            <a:endParaRPr sz="10350" b="1" dirty="0">
              <a:latin typeface="Century Gothic" panose="020B0502020202020204" pitchFamily="34" charset="0"/>
            </a:endParaRPr>
          </a:p>
        </p:txBody>
      </p:sp>
      <p:sp>
        <p:nvSpPr>
          <p:cNvPr id="10" name="Shape 130">
            <a:extLst>
              <a:ext uri="{FF2B5EF4-FFF2-40B4-BE49-F238E27FC236}">
                <a16:creationId xmlns:a16="http://schemas.microsoft.com/office/drawing/2014/main" id="{A35AB277-50D7-42F6-979F-F71D5450C79D}"/>
              </a:ext>
            </a:extLst>
          </p:cNvPr>
          <p:cNvSpPr/>
          <p:nvPr/>
        </p:nvSpPr>
        <p:spPr>
          <a:xfrm>
            <a:off x="982898" y="6594037"/>
            <a:ext cx="15268951" cy="39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 Convergence </a:t>
            </a:r>
          </a:p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of Search, Social, </a:t>
            </a:r>
          </a:p>
          <a:p>
            <a:pPr algn="l">
              <a:lnSpc>
                <a:spcPts val="10000"/>
              </a:lnSpc>
            </a:pPr>
            <a:r>
              <a:rPr lang="en-US" sz="10000" dirty="0">
                <a:solidFill>
                  <a:srgbClr val="FC600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and Your Website</a:t>
            </a:r>
            <a:endParaRPr sz="10000" dirty="0">
              <a:solidFill>
                <a:srgbClr val="FC600A"/>
              </a:solidFill>
              <a:latin typeface="Century Gothic" panose="020B0502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130">
            <a:extLst>
              <a:ext uri="{FF2B5EF4-FFF2-40B4-BE49-F238E27FC236}">
                <a16:creationId xmlns:a16="http://schemas.microsoft.com/office/drawing/2014/main" id="{0FA724F3-DFCD-494C-98A6-F940940E4DD0}"/>
              </a:ext>
            </a:extLst>
          </p:cNvPr>
          <p:cNvSpPr/>
          <p:nvPr/>
        </p:nvSpPr>
        <p:spPr>
          <a:xfrm>
            <a:off x="828936" y="11653623"/>
            <a:ext cx="6662080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Zach Hoffman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President &amp; CEO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Zach.Hoffman@Exults.com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C0182B-82E3-4511-ABBA-469872EA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01" y="5626597"/>
            <a:ext cx="10248900" cy="8070842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4CA3FC3-7348-4311-8B0A-F0556254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3A98F-77BD-46B3-AEE1-3C06B90C2935}"/>
              </a:ext>
            </a:extLst>
          </p:cNvPr>
          <p:cNvSpPr/>
          <p:nvPr/>
        </p:nvSpPr>
        <p:spPr>
          <a:xfrm>
            <a:off x="5490486" y="2289918"/>
            <a:ext cx="13403028" cy="1641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3100"/>
              </a:lnSpc>
            </a:pPr>
            <a:r>
              <a:rPr lang="en-US" sz="10350" b="1" dirty="0">
                <a:solidFill>
                  <a:srgbClr val="243050"/>
                </a:solidFill>
                <a:latin typeface="Century Gothic" panose="020B0502020202020204" pitchFamily="34" charset="0"/>
                <a:sym typeface="Open Sans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00635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64" y="1822691"/>
            <a:ext cx="19464435" cy="1201925"/>
          </a:xfrm>
        </p:spPr>
        <p:txBody>
          <a:bodyPr>
            <a:norm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 Needs Digital PR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88652" y="5058953"/>
            <a:ext cx="4821383" cy="2385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{digital media consumption is on the rise}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A8C0-4CE7-4984-B4C3-F12F0378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652" y="7664334"/>
            <a:ext cx="8155386" cy="4761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0B6C0-A779-4030-8138-531180234CC0}"/>
              </a:ext>
            </a:extLst>
          </p:cNvPr>
          <p:cNvSpPr txBox="1"/>
          <p:nvPr/>
        </p:nvSpPr>
        <p:spPr>
          <a:xfrm>
            <a:off x="723264" y="3902900"/>
            <a:ext cx="1343478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FC600A"/>
              </a:buClr>
            </a:pPr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average, consumers are spending a third of the time on traditional media that they’re spending on digital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E73A3-8E2F-46A5-B5BA-CE00C06EE534}"/>
              </a:ext>
            </a:extLst>
          </p:cNvPr>
          <p:cNvSpPr txBox="1"/>
          <p:nvPr/>
        </p:nvSpPr>
        <p:spPr>
          <a:xfrm>
            <a:off x="15389524" y="12877158"/>
            <a:ext cx="871267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https://www.entrepreneur.com/article/279873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D07C301-6079-467D-BD0B-8B4150FC4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6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52" y="1738366"/>
            <a:ext cx="19464435" cy="1287004"/>
          </a:xfrm>
        </p:spPr>
        <p:txBody>
          <a:bodyPr>
            <a:normAutofit/>
          </a:bodyPr>
          <a:lstStyle/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do you need Digital PR?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0B6C0-A779-4030-8138-531180234CC0}"/>
              </a:ext>
            </a:extLst>
          </p:cNvPr>
          <p:cNvSpPr txBox="1"/>
          <p:nvPr/>
        </p:nvSpPr>
        <p:spPr>
          <a:xfrm>
            <a:off x="616332" y="3964763"/>
            <a:ext cx="22909793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marR="0" indent="-8572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FC600A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94% of B2B buyers research online for purchase decisions</a:t>
            </a:r>
          </a:p>
          <a:p>
            <a:pPr marL="857250" marR="0" indent="-8572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FC600A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88% of consumers trust online reviews as much as personal recommendations</a:t>
            </a:r>
          </a:p>
          <a:p>
            <a:pPr marL="857250" marR="0" indent="-8572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FC600A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91% of brands use 2 or more social media channels</a:t>
            </a:r>
          </a:p>
          <a:p>
            <a:pPr marL="857250" marR="0" indent="-8572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FC600A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Google processes an average of 40k search queries per second</a:t>
            </a:r>
          </a:p>
          <a:p>
            <a:pPr marL="857250" marR="0" indent="-8572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FC600A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15% of those searches have never been conducted 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97901-FE94-440C-BA96-D61DEE84E8EB}"/>
              </a:ext>
            </a:extLst>
          </p:cNvPr>
          <p:cNvSpPr txBox="1"/>
          <p:nvPr/>
        </p:nvSpPr>
        <p:spPr>
          <a:xfrm>
            <a:off x="14097000" y="12386501"/>
            <a:ext cx="1018669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https://hostingfacts.com/internet-facts-stats/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https://www.brandwatch.com/blog/amazing-social-media-statistics-and-facts/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https://biznology.com/2016/09/50-facts-online-consumer-behavior-not-ignore/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C290FD4-BE6A-4772-8465-E59026EA3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980" y="6977654"/>
            <a:ext cx="8352020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1367943" y="5444568"/>
            <a:ext cx="24357676" cy="5616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Comprehensive onsite optimization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Social Media profiles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Ongoing high DA backlink building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Microsites with high-value domains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9B0183E-3E91-4447-B4C1-98C319C82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  <p:sp>
        <p:nvSpPr>
          <p:cNvPr id="10" name="Shape 130">
            <a:extLst>
              <a:ext uri="{FF2B5EF4-FFF2-40B4-BE49-F238E27FC236}">
                <a16:creationId xmlns:a16="http://schemas.microsoft.com/office/drawing/2014/main" id="{BEC7DE9A-2F79-45E5-9EF9-C0C47B85AED8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43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02CF97F7-0229-4C41-A89A-AA25AC415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13" y="6977654"/>
            <a:ext cx="8867787" cy="673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8A192-CA6E-46FA-B62D-D5C4F93C2AAD}"/>
              </a:ext>
            </a:extLst>
          </p:cNvPr>
          <p:cNvSpPr txBox="1"/>
          <p:nvPr/>
        </p:nvSpPr>
        <p:spPr>
          <a:xfrm>
            <a:off x="688575" y="7425002"/>
            <a:ext cx="24357676" cy="1923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r>
              <a:rPr lang="en-US" sz="6000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Responsive, contextually rich website</a:t>
            </a:r>
          </a:p>
          <a:p>
            <a:pPr marL="914400" indent="-914400" algn="l">
              <a:buClr>
                <a:srgbClr val="FC600A"/>
              </a:buClr>
              <a:buFont typeface="+mj-lt"/>
              <a:buAutoNum type="arabicPeriod"/>
            </a:pPr>
            <a:endParaRPr lang="en-US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Shape 130">
            <a:extLst>
              <a:ext uri="{FF2B5EF4-FFF2-40B4-BE49-F238E27FC236}">
                <a16:creationId xmlns:a16="http://schemas.microsoft.com/office/drawing/2014/main" id="{FAE9106D-6157-4E9A-815F-20688670150B}"/>
              </a:ext>
            </a:extLst>
          </p:cNvPr>
          <p:cNvSpPr/>
          <p:nvPr/>
        </p:nvSpPr>
        <p:spPr>
          <a:xfrm>
            <a:off x="755075" y="3311948"/>
            <a:ext cx="17815558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1900"/>
              </a:lnSpc>
              <a:defRPr sz="6000">
                <a:solidFill>
                  <a:srgbClr val="24305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ts val="8000"/>
              </a:lnSpc>
            </a:pPr>
            <a:r>
              <a:rPr lang="en-US" sz="10350" b="1" dirty="0"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Your Playbook for Success</a:t>
            </a:r>
            <a:endParaRPr sz="10350" b="1" dirty="0"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86CC003-8A57-419B-B7E7-CF65FC4B07C8}"/>
              </a:ext>
            </a:extLst>
          </p:cNvPr>
          <p:cNvSpPr/>
          <p:nvPr/>
        </p:nvSpPr>
        <p:spPr>
          <a:xfrm>
            <a:off x="783336" y="1491441"/>
            <a:ext cx="14834764" cy="153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ts val="13100"/>
              </a:lnSpc>
              <a:defRPr sz="7000">
                <a:solidFill>
                  <a:srgbClr val="2430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en-US" sz="7200" b="1" cap="all" dirty="0">
                <a:solidFill>
                  <a:srgbClr val="FC600A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endParaRPr sz="7200" b="1" cap="all" dirty="0">
              <a:solidFill>
                <a:srgbClr val="FC600A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E7EBFFE-1F50-4B23-8DF5-1753C0A7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685"/>
            <a:ext cx="712380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2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10897</TotalTime>
  <Words>2209</Words>
  <Application>Microsoft Office PowerPoint</Application>
  <PresentationFormat>Custom</PresentationFormat>
  <Paragraphs>299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Century Gothic</vt:lpstr>
      <vt:lpstr>Helvetica Light</vt:lpstr>
      <vt:lpstr>Helvetica Neue</vt:lpstr>
      <vt:lpstr>Webdings</vt:lpstr>
      <vt:lpstr>Wingdings 3</vt:lpstr>
      <vt:lpstr>White</vt:lpstr>
      <vt:lpstr>PowerPoint Presentation</vt:lpstr>
      <vt:lpstr>Presentation Overview</vt:lpstr>
      <vt:lpstr>What is Digital PR?</vt:lpstr>
      <vt:lpstr>Who Needs Digital PR?</vt:lpstr>
      <vt:lpstr>PowerPoint Presentation</vt:lpstr>
      <vt:lpstr>Everyone Needs Digital PR</vt:lpstr>
      <vt:lpstr>Why do you need Digital PR?</vt:lpstr>
      <vt:lpstr>PowerPoint Presentation</vt:lpstr>
      <vt:lpstr>PowerPoint Presentation</vt:lpstr>
      <vt:lpstr>PowerPoint Presentation</vt:lpstr>
      <vt:lpstr>Responsive framework that scales appropriately for most common screen sizes </vt:lpstr>
      <vt:lpstr>Easy to use and interact with on mobile, tablet, and desktop devices</vt:lpstr>
      <vt:lpstr>Compatible with a variety of mobile browsers</vt:lpstr>
      <vt:lpstr>Loads quickly over cellular data</vt:lpstr>
      <vt:lpstr>Checklist:</vt:lpstr>
      <vt:lpstr>PowerPoint Presentation</vt:lpstr>
      <vt:lpstr>PowerPoint Presentation</vt:lpstr>
      <vt:lpstr>Start with keyword research</vt:lpstr>
      <vt:lpstr>Optimized Meta Data</vt:lpstr>
      <vt:lpstr>Schematic Markup</vt:lpstr>
      <vt:lpstr>Technical Audits</vt:lpstr>
      <vt:lpstr>Cache Cleanup</vt:lpstr>
      <vt:lpstr>Website Structure</vt:lpstr>
      <vt:lpstr>Checklist:</vt:lpstr>
      <vt:lpstr>PowerPoint Presentation</vt:lpstr>
      <vt:lpstr>Active Social Media Profiles</vt:lpstr>
      <vt:lpstr>Profiles set up on all major platforms relevant to your industry</vt:lpstr>
      <vt:lpstr>Accurate company information in all profiles</vt:lpstr>
      <vt:lpstr>Curated feed with interesting and engaging content</vt:lpstr>
      <vt:lpstr>Respond to messages and comments</vt:lpstr>
      <vt:lpstr>Checklist:</vt:lpstr>
      <vt:lpstr>PowerPoint Presentation</vt:lpstr>
      <vt:lpstr>PowerPoint Presentation</vt:lpstr>
      <vt:lpstr>Digital Press Release Syndication </vt:lpstr>
      <vt:lpstr>Backlink acquisition from high DA sources </vt:lpstr>
      <vt:lpstr>Natural acquisition schedule </vt:lpstr>
      <vt:lpstr>Checklist:</vt:lpstr>
      <vt:lpstr>PowerPoint Presentation</vt:lpstr>
      <vt:lpstr>Microsites with high-value domains</vt:lpstr>
      <vt:lpstr>Think: related searches  </vt:lpstr>
      <vt:lpstr>Focus on keywords with natural content potential </vt:lpstr>
      <vt:lpstr>Keep your microsites active and updated </vt:lpstr>
      <vt:lpstr>Checklist:</vt:lpstr>
      <vt:lpstr>PowerPoint Presentation</vt:lpstr>
      <vt:lpstr>PowerPoint Presentation</vt:lpstr>
      <vt:lpstr>PowerPoint Presentation</vt:lpstr>
      <vt:lpstr>Amount of owned assets on the first page of results </vt:lpstr>
      <vt:lpstr>Accurate results for branded &amp; non-branded key terms</vt:lpstr>
      <vt:lpstr>Audit search results using a VPN </vt:lpstr>
      <vt:lpstr>Checklist:</vt:lpstr>
      <vt:lpstr>Presentation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Enzinna</dc:creator>
  <cp:lastModifiedBy>Zach Hoffman</cp:lastModifiedBy>
  <cp:revision>237</cp:revision>
  <cp:lastPrinted>2019-11-08T16:48:36Z</cp:lastPrinted>
  <dcterms:modified xsi:type="dcterms:W3CDTF">2020-02-13T23:20:25Z</dcterms:modified>
</cp:coreProperties>
</file>